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5143500" type="screen16x9"/>
  <p:notesSz cx="6858000" cy="9144000"/>
  <p:embeddedFontLst>
    <p:embeddedFont>
      <p:font typeface="Nunito" pitchFamily="2" charset="0"/>
      <p:regular r:id="rId13"/>
      <p:bold r:id="rId14"/>
      <p:italic r:id="rId15"/>
      <p:boldItalic r:id="rId16"/>
    </p:embeddedFont>
    <p:embeddedFont>
      <p:font typeface="Nunito ExtraLight" pitchFamily="2" charset="0"/>
      <p:regular r:id="rId17"/>
      <p:bold r:id="rId18"/>
      <p:italic r:id="rId19"/>
      <p:boldItalic r:id="rId20"/>
    </p:embeddedFont>
    <p:embeddedFont>
      <p:font typeface="Nunito Light" pitchFamily="2" charset="0"/>
      <p:regular r:id="rId21"/>
      <p:bold r:id="rId22"/>
      <p:italic r:id="rId23"/>
      <p:boldItalic r:id="rId24"/>
    </p:embeddedFont>
    <p:embeddedFont>
      <p:font typeface="Nunito Medium" panose="020B0604020202020204" charset="0"/>
      <p:regular r:id="rId25"/>
      <p:bold r:id="rId26"/>
      <p:italic r:id="rId27"/>
      <p:boldItalic r:id="rId28"/>
    </p:embeddedFont>
    <p:embeddedFont>
      <p:font typeface="Nunito SemiBold"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Fulco" userId="7e8d8084-1d71-423f-ac1f-fd253cc4595f" providerId="ADAL" clId="{1924334C-053C-4D43-8EA0-62D834320D73}"/>
    <pc:docChg chg="modSld">
      <pc:chgData name="Sara Fulco" userId="7e8d8084-1d71-423f-ac1f-fd253cc4595f" providerId="ADAL" clId="{1924334C-053C-4D43-8EA0-62D834320D73}" dt="2025-03-20T14:23:40.006" v="7" actId="20577"/>
      <pc:docMkLst>
        <pc:docMk/>
      </pc:docMkLst>
      <pc:sldChg chg="modSp mod">
        <pc:chgData name="Sara Fulco" userId="7e8d8084-1d71-423f-ac1f-fd253cc4595f" providerId="ADAL" clId="{1924334C-053C-4D43-8EA0-62D834320D73}" dt="2025-03-20T14:23:40.006" v="7" actId="20577"/>
        <pc:sldMkLst>
          <pc:docMk/>
          <pc:sldMk cId="0" sldId="259"/>
        </pc:sldMkLst>
        <pc:spChg chg="mod">
          <ac:chgData name="Sara Fulco" userId="7e8d8084-1d71-423f-ac1f-fd253cc4595f" providerId="ADAL" clId="{1924334C-053C-4D43-8EA0-62D834320D73}" dt="2025-03-20T14:23:40.006" v="7" actId="20577"/>
          <ac:spMkLst>
            <pc:docMk/>
            <pc:sldMk cId="0" sldId="259"/>
            <ac:spMk id="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2d26cb8a2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2d26cb8a2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2d26cb8a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2d26cb8a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2d26cb8a2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2d26cb8a2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2d26cb8a2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2d26cb8a2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2d26cb8a2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2d26cb8a2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2d26cb8a2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2d26cb8a2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d26cb8a2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2d26cb8a2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2d26cb8a2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2d26cb8a2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3c394af0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3c394af0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it-IT" b="1"/>
              <a:t>BLOT—Body Line of Thought </a:t>
            </a:r>
            <a:br>
              <a:rPr lang="it-IT" b="1"/>
            </a:br>
            <a:r>
              <a:rPr lang="it-IT" sz="2000" b="1" i="1"/>
              <a:t>(BLOT — linea di pensiero del corpo)</a:t>
            </a:r>
            <a:endParaRPr lang="it-IT" b="1" i="1" dirty="0"/>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it-IT">
                <a:latin typeface="Nunito ExtraLight"/>
                <a:ea typeface="Nunito ExtraLight"/>
                <a:cs typeface="Nunito ExtraLight"/>
                <a:sym typeface="Nunito ExtraLight"/>
              </a:rPr>
              <a:t>Visual Story</a:t>
            </a:r>
            <a:br>
              <a:rPr lang="it-IT">
                <a:latin typeface="Nunito ExtraLight"/>
                <a:ea typeface="Nunito ExtraLight"/>
                <a:cs typeface="Nunito ExtraLight"/>
                <a:sym typeface="Nunito ExtraLight"/>
              </a:rPr>
            </a:br>
            <a:r>
              <a:rPr lang="it-IT" sz="2200" i="1">
                <a:latin typeface="Nunito ExtraLight"/>
                <a:ea typeface="Nunito ExtraLight"/>
                <a:cs typeface="Nunito ExtraLight"/>
                <a:sym typeface="Nunito ExtraLight"/>
              </a:rPr>
              <a:t>Storia visiva</a:t>
            </a:r>
            <a:endParaRPr lang="it-IT" i="1" dirty="0">
              <a:latin typeface="Nunito ExtraLight"/>
              <a:ea typeface="Nunito ExtraLight"/>
              <a:cs typeface="Nunito ExtraLight"/>
              <a:sym typeface="Nunito ExtraLight"/>
            </a:endParaRPr>
          </a:p>
        </p:txBody>
      </p:sp>
      <p:pic>
        <p:nvPicPr>
          <p:cNvPr id="62" name="Google Shape;62;p14"/>
          <p:cNvPicPr preferRelativeResize="0"/>
          <p:nvPr/>
        </p:nvPicPr>
        <p:blipFill>
          <a:blip r:embed="rId3">
            <a:alphaModFix/>
          </a:blip>
          <a:stretch>
            <a:fillRect/>
          </a:stretch>
        </p:blipFill>
        <p:spPr>
          <a:xfrm>
            <a:off x="4129287" y="3663675"/>
            <a:ext cx="885425" cy="542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182650"/>
            <a:ext cx="8520600" cy="7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latin typeface="Nunito Light"/>
                <a:ea typeface="Nunito Light"/>
                <a:cs typeface="Nunito Light"/>
                <a:sym typeface="Nunito Light"/>
              </a:rPr>
              <a:t>Grazie!</a:t>
            </a:r>
            <a:endParaRPr sz="4000" dirty="0">
              <a:latin typeface="Nunito Light"/>
              <a:ea typeface="Nunito Light"/>
              <a:cs typeface="Nunito Light"/>
              <a:sym typeface="Nunito Light"/>
            </a:endParaRPr>
          </a:p>
        </p:txBody>
      </p:sp>
      <p:pic>
        <p:nvPicPr>
          <p:cNvPr id="130" name="Google Shape;130;p23"/>
          <p:cNvPicPr preferRelativeResize="0"/>
          <p:nvPr/>
        </p:nvPicPr>
        <p:blipFill>
          <a:blip r:embed="rId3">
            <a:alphaModFix/>
          </a:blip>
          <a:stretch>
            <a:fillRect/>
          </a:stretch>
        </p:blipFill>
        <p:spPr>
          <a:xfrm>
            <a:off x="7625975" y="4259650"/>
            <a:ext cx="885424" cy="542101"/>
          </a:xfrm>
          <a:prstGeom prst="rect">
            <a:avLst/>
          </a:prstGeom>
          <a:noFill/>
          <a:ln>
            <a:noFill/>
          </a:ln>
        </p:spPr>
      </p:pic>
      <p:pic>
        <p:nvPicPr>
          <p:cNvPr id="131" name="Google Shape;131;p23"/>
          <p:cNvPicPr preferRelativeResize="0"/>
          <p:nvPr/>
        </p:nvPicPr>
        <p:blipFill rotWithShape="1">
          <a:blip r:embed="rId4">
            <a:alphaModFix/>
          </a:blip>
          <a:srcRect r="29775"/>
          <a:stretch/>
        </p:blipFill>
        <p:spPr>
          <a:xfrm>
            <a:off x="529200" y="3857375"/>
            <a:ext cx="5902802" cy="1120450"/>
          </a:xfrm>
          <a:prstGeom prst="rect">
            <a:avLst/>
          </a:prstGeom>
          <a:noFill/>
          <a:ln>
            <a:noFill/>
          </a:ln>
        </p:spPr>
      </p:pic>
      <p:sp>
        <p:nvSpPr>
          <p:cNvPr id="132" name="Google Shape;132;p23"/>
          <p:cNvSpPr txBox="1">
            <a:spLocks noGrp="1"/>
          </p:cNvSpPr>
          <p:nvPr>
            <p:ph type="title"/>
          </p:nvPr>
        </p:nvSpPr>
        <p:spPr>
          <a:xfrm>
            <a:off x="311700" y="299175"/>
            <a:ext cx="8520600" cy="40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i="1" dirty="0">
                <a:latin typeface="Nunito ExtraLight"/>
                <a:ea typeface="Nunito ExtraLight"/>
                <a:cs typeface="Nunito ExtraLight"/>
                <a:sym typeface="Nunito ExtraLight"/>
              </a:rPr>
              <a:t>Dossier prodotto nell’ambito del progetto </a:t>
            </a:r>
            <a:r>
              <a:rPr lang="en" sz="1400" i="1" dirty="0">
                <a:latin typeface="Nunito Medium"/>
                <a:ea typeface="Nunito Medium"/>
                <a:cs typeface="Nunito Medium"/>
                <a:sym typeface="Nunito Medium"/>
              </a:rPr>
              <a:t>Body Landscapes. An Ecofeminist Perspective.</a:t>
            </a:r>
            <a:endParaRPr sz="1400" i="1" dirty="0">
              <a:latin typeface="Nunito Medium"/>
              <a:ea typeface="Nunito Medium"/>
              <a:cs typeface="Nunito Medium"/>
              <a:sym typeface="Nuni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02656" y="349725"/>
            <a:ext cx="8678619"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Nunito"/>
                <a:ea typeface="Nunito"/>
                <a:cs typeface="Nunito"/>
                <a:sym typeface="Nunito"/>
              </a:rPr>
              <a:t>Q</a:t>
            </a:r>
            <a:r>
              <a:rPr lang="it-IT" b="1" dirty="0">
                <a:latin typeface="Nunito"/>
                <a:ea typeface="Nunito"/>
                <a:cs typeface="Nunito"/>
                <a:sym typeface="Nunito"/>
              </a:rPr>
              <a:t>u</a:t>
            </a:r>
            <a:r>
              <a:rPr lang="en" b="1" dirty="0">
                <a:latin typeface="Nunito"/>
                <a:ea typeface="Nunito"/>
                <a:cs typeface="Nunito"/>
                <a:sym typeface="Nunito"/>
              </a:rPr>
              <a:t>ali informazioni sono contenute in questa storia visiva?</a:t>
            </a:r>
            <a:endParaRPr b="1" dirty="0">
              <a:latin typeface="Nunito"/>
              <a:ea typeface="Nunito"/>
              <a:cs typeface="Nunito"/>
              <a:sym typeface="Nunito"/>
            </a:endParaRPr>
          </a:p>
        </p:txBody>
      </p:sp>
      <p:sp>
        <p:nvSpPr>
          <p:cNvPr id="68" name="Google Shape;68;p15"/>
          <p:cNvSpPr txBox="1">
            <a:spLocks noGrp="1"/>
          </p:cNvSpPr>
          <p:nvPr>
            <p:ph type="body" idx="1"/>
          </p:nvPr>
        </p:nvSpPr>
        <p:spPr>
          <a:xfrm>
            <a:off x="311700" y="1568475"/>
            <a:ext cx="7787700" cy="3225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600" u="sng" dirty="0">
                <a:solidFill>
                  <a:schemeClr val="hlink"/>
                </a:solidFill>
                <a:latin typeface="Nunito"/>
                <a:ea typeface="Nunito"/>
                <a:cs typeface="Nunito"/>
                <a:sym typeface="Nunito"/>
              </a:rPr>
              <a:t>Location / Calendario</a:t>
            </a:r>
            <a:endParaRPr sz="1600" dirty="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dirty="0">
                <a:solidFill>
                  <a:schemeClr val="accent5"/>
                </a:solidFill>
                <a:latin typeface="Nunito"/>
                <a:ea typeface="Nunito"/>
                <a:cs typeface="Nunito"/>
                <a:sym typeface="Nunito"/>
                <a:hlinkClick r:id="rId3" action="ppaction://hlinksldjump">
                  <a:extLst>
                    <a:ext uri="{A12FA001-AC4F-418D-AE19-62706E023703}">
                      <ahyp:hlinkClr xmlns:ahyp="http://schemas.microsoft.com/office/drawing/2018/hyperlinkcolor" val="tx"/>
                    </a:ext>
                  </a:extLst>
                </a:hlinkClick>
              </a:rPr>
              <a:t>La storia</a:t>
            </a:r>
            <a:endParaRPr sz="1600" dirty="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dirty="0">
                <a:solidFill>
                  <a:schemeClr val="accent5"/>
                </a:solidFill>
                <a:latin typeface="Nunito"/>
                <a:ea typeface="Nunito"/>
                <a:cs typeface="Nunito"/>
                <a:sym typeface="Nunito"/>
                <a:hlinkClick r:id="rId4" action="ppaction://hlinksldjump">
                  <a:extLst>
                    <a:ext uri="{A12FA001-AC4F-418D-AE19-62706E023703}">
                      <ahyp:hlinkClr xmlns:ahyp="http://schemas.microsoft.com/office/drawing/2018/hyperlinkcolor" val="tx"/>
                    </a:ext>
                  </a:extLst>
                </a:hlinkClick>
              </a:rPr>
              <a:t>La scenografia</a:t>
            </a:r>
            <a:endParaRPr sz="1600" dirty="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dirty="0">
                <a:solidFill>
                  <a:schemeClr val="accent5"/>
                </a:solidFill>
                <a:latin typeface="Nunito"/>
                <a:ea typeface="Nunito"/>
                <a:cs typeface="Nunito"/>
                <a:sym typeface="Nunito"/>
              </a:rPr>
              <a:t>Le performer</a:t>
            </a:r>
            <a:endParaRPr sz="1600" dirty="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dirty="0">
                <a:solidFill>
                  <a:schemeClr val="hlink"/>
                </a:solidFill>
                <a:latin typeface="Nunito"/>
                <a:ea typeface="Nunito"/>
                <a:cs typeface="Nunito"/>
                <a:sym typeface="Nunito"/>
                <a:hlinkClick r:id="rId5" action="ppaction://hlinksldjump"/>
              </a:rPr>
              <a:t>Luci / Video / Suono</a:t>
            </a:r>
            <a:endParaRPr sz="1600" dirty="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dirty="0">
                <a:solidFill>
                  <a:schemeClr val="accent5"/>
                </a:solidFill>
                <a:latin typeface="Nunito"/>
                <a:ea typeface="Nunito"/>
                <a:cs typeface="Nunito"/>
                <a:sym typeface="Nunito"/>
                <a:hlinkClick r:id="rId6" action="ppaction://hlinksldjump">
                  <a:extLst>
                    <a:ext uri="{A12FA001-AC4F-418D-AE19-62706E023703}">
                      <ahyp:hlinkClr xmlns:ahyp="http://schemas.microsoft.com/office/drawing/2018/hyperlinkcolor" val="tx"/>
                    </a:ext>
                  </a:extLst>
                </a:hlinkClick>
              </a:rPr>
              <a:t>Elementi che potresti trovare intensi</a:t>
            </a:r>
            <a:endParaRPr sz="1600" dirty="0">
              <a:solidFill>
                <a:schemeClr val="dk1"/>
              </a:solidFill>
              <a:latin typeface="Nunito"/>
              <a:ea typeface="Nunito"/>
              <a:cs typeface="Nunito"/>
              <a:sym typeface="Nunito"/>
            </a:endParaRPr>
          </a:p>
          <a:p>
            <a:pPr marL="0" lvl="0" indent="0" algn="l" rtl="0">
              <a:lnSpc>
                <a:spcPct val="100000"/>
              </a:lnSpc>
              <a:spcBef>
                <a:spcPts val="1200"/>
              </a:spcBef>
              <a:spcAft>
                <a:spcPts val="0"/>
              </a:spcAft>
              <a:buClr>
                <a:schemeClr val="dk1"/>
              </a:buClr>
              <a:buSzPts val="1100"/>
              <a:buFont typeface="Arial"/>
              <a:buNone/>
            </a:pPr>
            <a:r>
              <a:rPr lang="en" sz="1600" u="sng" dirty="0">
                <a:solidFill>
                  <a:schemeClr val="hlink"/>
                </a:solidFill>
                <a:latin typeface="Nunito"/>
                <a:ea typeface="Nunito"/>
                <a:cs typeface="Nunito"/>
                <a:sym typeface="Nunito"/>
                <a:hlinkClick r:id="rId7" action="ppaction://hlinksldjump"/>
              </a:rPr>
              <a:t>Tabella dell’intensità del suono</a:t>
            </a:r>
            <a:endParaRPr sz="1600" dirty="0">
              <a:solidFill>
                <a:schemeClr val="dk1"/>
              </a:solidFill>
              <a:latin typeface="Nunito"/>
              <a:ea typeface="Nunito"/>
              <a:cs typeface="Nunito"/>
              <a:sym typeface="Nunito"/>
            </a:endParaRPr>
          </a:p>
          <a:p>
            <a:pPr marL="0" lvl="0" indent="0" algn="l" rtl="0">
              <a:lnSpc>
                <a:spcPct val="100000"/>
              </a:lnSpc>
              <a:spcBef>
                <a:spcPts val="1200"/>
              </a:spcBef>
              <a:spcAft>
                <a:spcPts val="1200"/>
              </a:spcAft>
              <a:buClr>
                <a:schemeClr val="dk1"/>
              </a:buClr>
              <a:buSzPts val="1100"/>
              <a:buFont typeface="Arial"/>
              <a:buNone/>
            </a:pPr>
            <a:endParaRPr sz="1600" dirty="0">
              <a:solidFill>
                <a:schemeClr val="dk1"/>
              </a:solidFill>
              <a:latin typeface="Nunito"/>
              <a:ea typeface="Nunito"/>
              <a:cs typeface="Nunito"/>
              <a:sym typeface="Nunito"/>
            </a:endParaRPr>
          </a:p>
        </p:txBody>
      </p:sp>
      <p:sp>
        <p:nvSpPr>
          <p:cNvPr id="69" name="Google Shape;69;p15"/>
          <p:cNvSpPr txBox="1">
            <a:spLocks noGrp="1"/>
          </p:cNvSpPr>
          <p:nvPr>
            <p:ph type="title"/>
          </p:nvPr>
        </p:nvSpPr>
        <p:spPr>
          <a:xfrm>
            <a:off x="360675" y="926550"/>
            <a:ext cx="8520600" cy="37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600" dirty="0">
                <a:solidFill>
                  <a:schemeClr val="dk2"/>
                </a:solidFill>
                <a:latin typeface="Nunito ExtraLight"/>
                <a:ea typeface="Nunito ExtraLight"/>
                <a:cs typeface="Nunito ExtraLight"/>
                <a:sym typeface="Nunito ExtraLight"/>
              </a:rPr>
              <a:t>Puoi cliccare sugli elementi che vuoi approfondire</a:t>
            </a:r>
            <a:br>
              <a:rPr lang="en" sz="1600" dirty="0">
                <a:solidFill>
                  <a:schemeClr val="dk2"/>
                </a:solidFill>
                <a:latin typeface="Nunito ExtraLight"/>
                <a:ea typeface="Nunito ExtraLight"/>
                <a:cs typeface="Nunito ExtraLight"/>
                <a:sym typeface="Nunito ExtraLight"/>
              </a:rPr>
            </a:br>
            <a:endParaRPr dirty="0">
              <a:latin typeface="Nunito ExtraLight"/>
              <a:ea typeface="Nunito ExtraLight"/>
              <a:cs typeface="Nunito ExtraLight"/>
              <a:sym typeface="Nunito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04124" y="80850"/>
            <a:ext cx="85206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Nunito"/>
                <a:ea typeface="Nunito"/>
                <a:cs typeface="Nunito"/>
                <a:sym typeface="Nunito"/>
              </a:rPr>
              <a:t>Location &amp; Calendario</a:t>
            </a:r>
            <a:endParaRPr sz="1800" b="1" dirty="0">
              <a:latin typeface="Nunito"/>
              <a:ea typeface="Nunito"/>
              <a:cs typeface="Nunito"/>
              <a:sym typeface="Nunito"/>
            </a:endParaRPr>
          </a:p>
          <a:p>
            <a:pPr marL="0" lvl="0" indent="0" algn="l" rtl="0">
              <a:spcBef>
                <a:spcPts val="0"/>
              </a:spcBef>
              <a:spcAft>
                <a:spcPts val="0"/>
              </a:spcAft>
              <a:buNone/>
            </a:pPr>
            <a:r>
              <a:rPr lang="en" sz="1800" dirty="0"/>
              <a:t> </a:t>
            </a:r>
            <a:endParaRPr sz="1800" dirty="0"/>
          </a:p>
        </p:txBody>
      </p:sp>
      <p:sp>
        <p:nvSpPr>
          <p:cNvPr id="75" name="Google Shape;75;p16"/>
          <p:cNvSpPr txBox="1">
            <a:spLocks noGrp="1"/>
          </p:cNvSpPr>
          <p:nvPr>
            <p:ph type="body" idx="1"/>
          </p:nvPr>
        </p:nvSpPr>
        <p:spPr>
          <a:xfrm>
            <a:off x="69157" y="479290"/>
            <a:ext cx="5409559" cy="4241588"/>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sz="900" b="1" dirty="0">
                <a:solidFill>
                  <a:schemeClr val="dk1"/>
                </a:solidFill>
                <a:latin typeface="Nunito"/>
                <a:ea typeface="Nunito"/>
                <a:cs typeface="Nunito"/>
                <a:sym typeface="Nunito"/>
              </a:rPr>
              <a:t>Indirizzo del teatro: </a:t>
            </a:r>
            <a:r>
              <a:rPr lang="en" sz="900" dirty="0">
                <a:solidFill>
                  <a:schemeClr val="dk1"/>
                </a:solidFill>
                <a:latin typeface="Nunito"/>
                <a:ea typeface="Nunito"/>
                <a:cs typeface="Nunito"/>
                <a:sym typeface="Nunito"/>
              </a:rPr>
              <a:t>Teatro delle Passioni, Via Antonio Peretti, 9, 41124 Modena</a:t>
            </a:r>
            <a:endParaRPr sz="9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None/>
            </a:pP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900" b="1" dirty="0">
                <a:solidFill>
                  <a:schemeClr val="dk1"/>
                </a:solidFill>
                <a:latin typeface="Nunito"/>
                <a:ea typeface="Nunito"/>
                <a:cs typeface="Nunito"/>
                <a:sym typeface="Nunito"/>
              </a:rPr>
              <a:t>Descrizione visiva dell’ingresso del teatro: </a:t>
            </a:r>
            <a:r>
              <a:rPr lang="en" sz="900" dirty="0">
                <a:solidFill>
                  <a:schemeClr val="dk1"/>
                </a:solidFill>
                <a:latin typeface="Nunito"/>
                <a:ea typeface="Nunito"/>
                <a:cs typeface="Nunito"/>
                <a:sym typeface="Nunito"/>
              </a:rPr>
              <a:t>L’edificio del teatro è di colore giallo. Si accede al teatro dalla piazza attraverso una grande porta di vetro. Da qui si entra nel foyer composto da un lungo corridoio con soffitti molto alti. Lo spazio è molto luminoso con luci a led, bacheche con manifesti, una televisione e una lunga panca sul lato sinistro. C’è un angolo con due piccoli tavolini e alcune sedie. </a:t>
            </a:r>
            <a:endParaRPr sz="9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None/>
            </a:pP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900" b="1" dirty="0">
                <a:solidFill>
                  <a:schemeClr val="dk1"/>
                </a:solidFill>
                <a:latin typeface="Nunito"/>
                <a:ea typeface="Nunito"/>
                <a:cs typeface="Nunito"/>
                <a:sym typeface="Nunito"/>
              </a:rPr>
              <a:t>Descrizione visiva della sala</a:t>
            </a:r>
            <a:r>
              <a:rPr lang="en" sz="900" dirty="0">
                <a:solidFill>
                  <a:schemeClr val="dk1"/>
                </a:solidFill>
                <a:latin typeface="Nunito"/>
                <a:ea typeface="Nunito"/>
                <a:cs typeface="Nunito"/>
                <a:sym typeface="Nunito"/>
              </a:rPr>
              <a:t>: Si accede alla sala da un corridoio. A destra si trova la gradinata modulabile che può essere aperta o chiusa aggiungento o togliendo sedute in base alle necessità. Le sedute sono verde acqua e senza bracciolo. Il palco si trova a livello pavimento senza rialzi. N</a:t>
            </a:r>
            <a:r>
              <a:rPr lang="it-IT" sz="900" dirty="0">
                <a:solidFill>
                  <a:schemeClr val="dk1"/>
                </a:solidFill>
                <a:latin typeface="Nunito"/>
                <a:ea typeface="Nunito"/>
                <a:cs typeface="Nunito"/>
                <a:sym typeface="Nunito"/>
              </a:rPr>
              <a:t>o</a:t>
            </a:r>
            <a:r>
              <a:rPr lang="en" sz="900" dirty="0">
                <a:solidFill>
                  <a:schemeClr val="dk1"/>
                </a:solidFill>
                <a:latin typeface="Nunito"/>
                <a:ea typeface="Nunito"/>
                <a:cs typeface="Nunito"/>
                <a:sym typeface="Nunito"/>
              </a:rPr>
              <a:t>n è presente il sipario. </a:t>
            </a:r>
          </a:p>
          <a:p>
            <a:pPr marL="0" lvl="0" indent="0" algn="just" rtl="0">
              <a:lnSpc>
                <a:spcPct val="100000"/>
              </a:lnSpc>
              <a:spcBef>
                <a:spcPts val="0"/>
              </a:spcBef>
              <a:spcAft>
                <a:spcPts val="0"/>
              </a:spcAft>
              <a:buNone/>
            </a:pP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900" b="1" dirty="0">
                <a:solidFill>
                  <a:schemeClr val="dk1"/>
                </a:solidFill>
                <a:latin typeface="Nunito"/>
                <a:ea typeface="Nunito"/>
                <a:cs typeface="Nunito"/>
                <a:sym typeface="Nunito"/>
              </a:rPr>
              <a:t>Numero totale di sedute: </a:t>
            </a:r>
            <a:r>
              <a:rPr lang="en" sz="900" dirty="0">
                <a:solidFill>
                  <a:schemeClr val="dk1"/>
                </a:solidFill>
                <a:latin typeface="Nunito"/>
                <a:ea typeface="Nunito"/>
                <a:cs typeface="Nunito"/>
                <a:sym typeface="Nunito"/>
              </a:rPr>
              <a:t>Le sedute totali con gradinata aperta sono 140, ma possono essere ridotte a seconda delle necessità. Per lo spettacolo BLOT le sedute saranno 84, organizzate su 6 file con un corridoio centrale. </a:t>
            </a: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900" b="1" dirty="0">
                <a:solidFill>
                  <a:schemeClr val="dk1"/>
                </a:solidFill>
                <a:latin typeface="Nunito"/>
                <a:ea typeface="Nunito"/>
                <a:cs typeface="Nunito"/>
                <a:sym typeface="Nunito"/>
              </a:rPr>
              <a:t>Sono numerate? </a:t>
            </a:r>
            <a:r>
              <a:rPr lang="en" sz="900" dirty="0">
                <a:solidFill>
                  <a:schemeClr val="dk1"/>
                </a:solidFill>
                <a:latin typeface="Nunito Medium"/>
                <a:ea typeface="Nunito"/>
                <a:cs typeface="Nunito"/>
                <a:sym typeface="Nunito Medium"/>
              </a:rPr>
              <a:t>Sì</a:t>
            </a: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900" b="1" dirty="0">
                <a:solidFill>
                  <a:schemeClr val="dk1"/>
                </a:solidFill>
                <a:latin typeface="Nunito"/>
                <a:ea typeface="Nunito"/>
                <a:cs typeface="Nunito"/>
                <a:sym typeface="Nunito"/>
              </a:rPr>
              <a:t>C’è qualche area speciale dove le persone neurodivergenti  possono sedersi (es. </a:t>
            </a:r>
            <a:r>
              <a:rPr lang="it-IT" sz="900" b="1" dirty="0">
                <a:solidFill>
                  <a:schemeClr val="dk1"/>
                </a:solidFill>
                <a:latin typeface="Nunito"/>
                <a:ea typeface="Nunito"/>
                <a:cs typeface="Nunito"/>
                <a:sym typeface="Nunito"/>
              </a:rPr>
              <a:t>vicino alle uscite, prima fila, </a:t>
            </a:r>
            <a:r>
              <a:rPr lang="it-IT" sz="900" b="1" dirty="0" err="1">
                <a:solidFill>
                  <a:schemeClr val="dk1"/>
                </a:solidFill>
                <a:latin typeface="Nunito"/>
                <a:ea typeface="Nunito"/>
                <a:cs typeface="Nunito"/>
                <a:sym typeface="Nunito"/>
              </a:rPr>
              <a:t>etc</a:t>
            </a:r>
            <a:r>
              <a:rPr lang="it-IT" sz="900" b="1" dirty="0">
                <a:solidFill>
                  <a:schemeClr val="dk1"/>
                </a:solidFill>
                <a:latin typeface="Nunito"/>
                <a:ea typeface="Nunito"/>
                <a:cs typeface="Nunito"/>
                <a:sym typeface="Nunito"/>
              </a:rPr>
              <a:t>…): </a:t>
            </a:r>
            <a:r>
              <a:rPr lang="it-IT" sz="900" dirty="0">
                <a:solidFill>
                  <a:schemeClr val="dk1"/>
                </a:solidFill>
                <a:latin typeface="Nunito"/>
                <a:ea typeface="Nunito"/>
                <a:cs typeface="Nunito"/>
                <a:sym typeface="Nunito"/>
              </a:rPr>
              <a:t>Sì, nelle sedute sul corridoio centrale (a destra e sinistra) per agevolarne l’uscita in caso di necessità; nelle sedute di prima fila e lo spazio davanti alla prima fila è riservato per le persone con carrozzina. </a:t>
            </a: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endParaRPr sz="9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900" b="1" dirty="0">
                <a:solidFill>
                  <a:schemeClr val="dk1"/>
                </a:solidFill>
                <a:latin typeface="Nunito"/>
                <a:ea typeface="Nunito"/>
                <a:cs typeface="Nunito"/>
                <a:sym typeface="Nunito"/>
              </a:rPr>
              <a:t>Il pubblico neurodivergente può essere fatto accedere quando il resto del pubblico è già seduto, poco prima dell’inizio dello spettacolo? </a:t>
            </a:r>
            <a:r>
              <a:rPr lang="en" sz="900" dirty="0">
                <a:solidFill>
                  <a:schemeClr val="dk1"/>
                </a:solidFill>
                <a:latin typeface="Nunito"/>
                <a:ea typeface="Nunito"/>
                <a:cs typeface="Nunito"/>
                <a:sym typeface="Nunito"/>
              </a:rPr>
              <a:t>Si, se segnalano la loro presenza allo staff del teatro.</a:t>
            </a:r>
          </a:p>
          <a:p>
            <a:pPr marL="0" lvl="0" indent="0" algn="just" rtl="0">
              <a:lnSpc>
                <a:spcPct val="100000"/>
              </a:lnSpc>
              <a:spcBef>
                <a:spcPts val="0"/>
              </a:spcBef>
              <a:spcAft>
                <a:spcPts val="0"/>
              </a:spcAft>
              <a:buNone/>
            </a:pPr>
            <a:endParaRPr sz="9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Clr>
                <a:schemeClr val="dk1"/>
              </a:buClr>
              <a:buSzPts val="1100"/>
              <a:buFont typeface="Arial"/>
              <a:buNone/>
            </a:pPr>
            <a:r>
              <a:rPr lang="en" sz="900" b="1" dirty="0">
                <a:solidFill>
                  <a:schemeClr val="dk1"/>
                </a:solidFill>
                <a:latin typeface="Nunito Medium"/>
                <a:ea typeface="Nunito Medium"/>
                <a:cs typeface="Nunito Medium"/>
                <a:sym typeface="Nunito Medium"/>
              </a:rPr>
              <a:t>Potete organizzare una comfort zone? </a:t>
            </a:r>
            <a:r>
              <a:rPr lang="en" sz="900" dirty="0">
                <a:solidFill>
                  <a:schemeClr val="dk1"/>
                </a:solidFill>
                <a:latin typeface="Nunito Medium"/>
                <a:ea typeface="Nunito Medium"/>
                <a:cs typeface="Nunito Medium"/>
                <a:sym typeface="Nunito Medium"/>
              </a:rPr>
              <a:t>Si</a:t>
            </a:r>
            <a:endParaRPr sz="9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Clr>
                <a:schemeClr val="dk1"/>
              </a:buClr>
              <a:buSzPts val="1100"/>
              <a:buFont typeface="Arial"/>
              <a:buNone/>
            </a:pPr>
            <a:endParaRPr sz="9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Clr>
                <a:schemeClr val="dk1"/>
              </a:buClr>
              <a:buSzPts val="1100"/>
              <a:buFont typeface="Arial"/>
              <a:buNone/>
            </a:pPr>
            <a:r>
              <a:rPr lang="en" sz="900" b="1" dirty="0">
                <a:solidFill>
                  <a:schemeClr val="dk1"/>
                </a:solidFill>
                <a:latin typeface="Nunito Medium"/>
                <a:ea typeface="Nunito Medium"/>
                <a:cs typeface="Nunito Medium"/>
                <a:sym typeface="Nunito Medium"/>
              </a:rPr>
              <a:t>Descrizione visiva della comfort zone:</a:t>
            </a:r>
            <a:r>
              <a:rPr lang="en" sz="900" dirty="0">
                <a:solidFill>
                  <a:schemeClr val="dk1"/>
                </a:solidFill>
                <a:latin typeface="Nunito Medium"/>
                <a:ea typeface="Nunito Medium"/>
                <a:cs typeface="Nunito Medium"/>
                <a:sym typeface="Nunito Medium"/>
              </a:rPr>
              <a:t> Un luogo leggermente appartato rispetto al foyer verrà allestito con sedute, oggetti morbidi e acqua. </a:t>
            </a:r>
            <a:endParaRPr sz="900" dirty="0">
              <a:solidFill>
                <a:schemeClr val="dk1"/>
              </a:solidFill>
              <a:latin typeface="Nunito Medium"/>
              <a:ea typeface="Nunito Medium"/>
              <a:cs typeface="Nunito Medium"/>
              <a:sym typeface="Nunito Medium"/>
            </a:endParaRPr>
          </a:p>
        </p:txBody>
      </p:sp>
      <p:pic>
        <p:nvPicPr>
          <p:cNvPr id="76" name="Google Shape;76;p16"/>
          <p:cNvPicPr preferRelativeResize="0"/>
          <p:nvPr/>
        </p:nvPicPr>
        <p:blipFill>
          <a:blip r:embed="rId3">
            <a:alphaModFix/>
          </a:blip>
          <a:stretch>
            <a:fillRect/>
          </a:stretch>
        </p:blipFill>
        <p:spPr>
          <a:xfrm>
            <a:off x="5605997" y="285750"/>
            <a:ext cx="3468845" cy="2228850"/>
          </a:xfrm>
          <a:prstGeom prst="rect">
            <a:avLst/>
          </a:prstGeom>
          <a:noFill/>
          <a:ln>
            <a:noFill/>
          </a:ln>
        </p:spPr>
      </p:pic>
      <p:pic>
        <p:nvPicPr>
          <p:cNvPr id="77" name="Google Shape;77;p16"/>
          <p:cNvPicPr preferRelativeResize="0"/>
          <p:nvPr/>
        </p:nvPicPr>
        <p:blipFill>
          <a:blip r:embed="rId3">
            <a:alphaModFix/>
          </a:blip>
          <a:stretch>
            <a:fillRect/>
          </a:stretch>
        </p:blipFill>
        <p:spPr>
          <a:xfrm>
            <a:off x="5605997" y="2628900"/>
            <a:ext cx="3468846" cy="2228850"/>
          </a:xfrm>
          <a:prstGeom prst="rect">
            <a:avLst/>
          </a:prstGeom>
          <a:noFill/>
          <a:ln>
            <a:noFill/>
          </a:ln>
        </p:spPr>
      </p:pic>
      <p:sp>
        <p:nvSpPr>
          <p:cNvPr id="78" name="Google Shape;78;p16"/>
          <p:cNvSpPr txBox="1">
            <a:spLocks noGrp="1"/>
          </p:cNvSpPr>
          <p:nvPr>
            <p:ph type="title"/>
          </p:nvPr>
        </p:nvSpPr>
        <p:spPr>
          <a:xfrm>
            <a:off x="69158" y="4706638"/>
            <a:ext cx="5409558"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Nunito"/>
                <a:ea typeface="Nunito"/>
                <a:cs typeface="Nunito"/>
                <a:sym typeface="Nunito"/>
              </a:rPr>
              <a:t>Data e orario dello spettacolo: 24 maggio 2025 ore 19.00</a:t>
            </a:r>
            <a:br>
              <a:rPr lang="en" sz="1200" b="1" dirty="0">
                <a:latin typeface="Nunito"/>
                <a:ea typeface="Nunito"/>
                <a:cs typeface="Nunito"/>
                <a:sym typeface="Nunito"/>
              </a:rPr>
            </a:br>
            <a:endParaRPr sz="1200" b="1" dirty="0">
              <a:latin typeface="Nunito"/>
              <a:ea typeface="Nunito"/>
              <a:cs typeface="Nunito"/>
              <a:sym typeface="Nunito"/>
            </a:endParaRPr>
          </a:p>
          <a:p>
            <a:pPr marL="0" lvl="0" indent="0" algn="l" rtl="0">
              <a:spcBef>
                <a:spcPts val="0"/>
              </a:spcBef>
              <a:spcAft>
                <a:spcPts val="0"/>
              </a:spcAft>
              <a:buNone/>
            </a:pPr>
            <a:r>
              <a:rPr lang="en" sz="1200" dirty="0"/>
              <a:t> </a:t>
            </a:r>
            <a:endParaRP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61850" y="285750"/>
            <a:ext cx="29646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Nunito"/>
                <a:ea typeface="Nunito"/>
                <a:cs typeface="Nunito"/>
                <a:sym typeface="Nunito"/>
              </a:rPr>
              <a:t>La storia</a:t>
            </a:r>
            <a:endParaRPr sz="2000" b="1" dirty="0">
              <a:latin typeface="Nunito"/>
              <a:ea typeface="Nunito"/>
              <a:cs typeface="Nunito"/>
              <a:sym typeface="Nunito"/>
            </a:endParaRPr>
          </a:p>
          <a:p>
            <a:pPr marL="0" lvl="0" indent="0" algn="l" rtl="0">
              <a:spcBef>
                <a:spcPts val="0"/>
              </a:spcBef>
              <a:spcAft>
                <a:spcPts val="0"/>
              </a:spcAft>
              <a:buNone/>
            </a:pPr>
            <a:r>
              <a:rPr lang="en" sz="1800" dirty="0"/>
              <a:t> </a:t>
            </a:r>
            <a:endParaRPr sz="1800" dirty="0"/>
          </a:p>
        </p:txBody>
      </p:sp>
      <p:sp>
        <p:nvSpPr>
          <p:cNvPr id="84" name="Google Shape;84;p17"/>
          <p:cNvSpPr txBox="1">
            <a:spLocks noGrp="1"/>
          </p:cNvSpPr>
          <p:nvPr>
            <p:ph type="body" idx="1"/>
          </p:nvPr>
        </p:nvSpPr>
        <p:spPr>
          <a:xfrm>
            <a:off x="161850" y="751889"/>
            <a:ext cx="8820300" cy="1245942"/>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it-IT" sz="1200" b="1" dirty="0">
                <a:solidFill>
                  <a:schemeClr val="dk1"/>
                </a:solidFill>
                <a:latin typeface="Nunito"/>
              </a:rPr>
              <a:t>BLOT riguarda il mondo invisibile dentro i nostri corpi. </a:t>
            </a:r>
            <a:r>
              <a:rPr lang="it-IT" sz="1200" dirty="0">
                <a:solidFill>
                  <a:schemeClr val="dk1"/>
                </a:solidFill>
                <a:latin typeface="Nunito"/>
              </a:rPr>
              <a:t>Trilioni di batteri vivono sulla nostra pelle e nei nostri organi, aiutandoci a </a:t>
            </a:r>
            <a:r>
              <a:rPr lang="it-IT" sz="1200" b="1" dirty="0">
                <a:solidFill>
                  <a:schemeClr val="dk1"/>
                </a:solidFill>
                <a:latin typeface="Nunito"/>
              </a:rPr>
              <a:t>digerire il cibo, combattere le malattie e mantenere la salute. </a:t>
            </a:r>
            <a:r>
              <a:rPr lang="it-IT" sz="1200" dirty="0">
                <a:solidFill>
                  <a:schemeClr val="dk1"/>
                </a:solidFill>
                <a:latin typeface="Nunito"/>
              </a:rPr>
              <a:t>La performance esplora come questi piccoli organismi plasmino ciò che siamo e ci connettano al mondo che ci circonda. Utilizzando movimento, parole e immagini, lo spettacolo rivela </a:t>
            </a:r>
            <a:r>
              <a:rPr lang="it-IT" sz="1200" b="1" dirty="0">
                <a:solidFill>
                  <a:schemeClr val="dk1"/>
                </a:solidFill>
                <a:latin typeface="Nunito"/>
              </a:rPr>
              <a:t>i modi sorprendenti in cui i batteri influenzano la nostra respirazione, sudore e persino le emozioni. </a:t>
            </a:r>
            <a:r>
              <a:rPr lang="it-IT" sz="1200" dirty="0">
                <a:solidFill>
                  <a:schemeClr val="dk1"/>
                </a:solidFill>
                <a:latin typeface="Nunito"/>
              </a:rPr>
              <a:t>Ci invita a vedere il corpo umano non come qualcosa di separato, ma come un </a:t>
            </a:r>
            <a:r>
              <a:rPr lang="it-IT" sz="1200" b="1" dirty="0">
                <a:solidFill>
                  <a:schemeClr val="dk1"/>
                </a:solidFill>
                <a:latin typeface="Nunito"/>
              </a:rPr>
              <a:t>sistema vivente</a:t>
            </a:r>
            <a:r>
              <a:rPr lang="it-IT" sz="1200" dirty="0">
                <a:solidFill>
                  <a:schemeClr val="dk1"/>
                </a:solidFill>
                <a:latin typeface="Nunito"/>
              </a:rPr>
              <a:t>, sempre in cambiamento e che lavora insieme alla vita microscopica al suo interno.</a:t>
            </a:r>
            <a:endParaRPr sz="1200" dirty="0">
              <a:solidFill>
                <a:schemeClr val="dk1"/>
              </a:solidFill>
              <a:latin typeface="Nunito"/>
              <a:sym typeface="Nunito"/>
            </a:endParaRPr>
          </a:p>
          <a:p>
            <a:pPr marL="0" lvl="0" indent="0" algn="l" rtl="0">
              <a:lnSpc>
                <a:spcPct val="100000"/>
              </a:lnSpc>
              <a:spcBef>
                <a:spcPts val="0"/>
              </a:spcBef>
              <a:spcAft>
                <a:spcPts val="0"/>
              </a:spcAft>
              <a:buNone/>
            </a:pPr>
            <a:endParaRPr sz="1400" dirty="0">
              <a:solidFill>
                <a:schemeClr val="dk1"/>
              </a:solidFill>
              <a:latin typeface="Nunito"/>
              <a:ea typeface="Nunito"/>
              <a:cs typeface="Nunito"/>
              <a:sym typeface="Nunito"/>
            </a:endParaRPr>
          </a:p>
        </p:txBody>
      </p:sp>
      <p:pic>
        <p:nvPicPr>
          <p:cNvPr id="85" name="Google Shape;85;p17"/>
          <p:cNvPicPr preferRelativeResize="0"/>
          <p:nvPr/>
        </p:nvPicPr>
        <p:blipFill rotWithShape="1">
          <a:blip r:embed="rId3">
            <a:alphaModFix/>
          </a:blip>
          <a:srcRect r="3484" b="11801"/>
          <a:stretch/>
        </p:blipFill>
        <p:spPr>
          <a:xfrm>
            <a:off x="4725250" y="2092300"/>
            <a:ext cx="4418750" cy="2691150"/>
          </a:xfrm>
          <a:prstGeom prst="rect">
            <a:avLst/>
          </a:prstGeom>
          <a:noFill/>
          <a:ln>
            <a:noFill/>
          </a:ln>
        </p:spPr>
      </p:pic>
      <p:pic>
        <p:nvPicPr>
          <p:cNvPr id="86" name="Google Shape;86;p17"/>
          <p:cNvPicPr preferRelativeResize="0"/>
          <p:nvPr/>
        </p:nvPicPr>
        <p:blipFill rotWithShape="1">
          <a:blip r:embed="rId4">
            <a:alphaModFix/>
          </a:blip>
          <a:srcRect l="20383" t="8017" r="6453" b="13452"/>
          <a:stretch/>
        </p:blipFill>
        <p:spPr>
          <a:xfrm>
            <a:off x="0" y="2092300"/>
            <a:ext cx="4456499" cy="2691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85750"/>
            <a:ext cx="85206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Nunito"/>
                <a:ea typeface="Nunito"/>
                <a:cs typeface="Nunito"/>
                <a:sym typeface="Nunito"/>
              </a:rPr>
              <a:t>La scenografia</a:t>
            </a:r>
            <a:endParaRPr sz="2000" b="1" dirty="0">
              <a:latin typeface="Nunito"/>
              <a:ea typeface="Nunito"/>
              <a:cs typeface="Nunito"/>
              <a:sym typeface="Nunito"/>
            </a:endParaRPr>
          </a:p>
          <a:p>
            <a:pPr marL="0" lvl="0" indent="0" algn="l" rtl="0">
              <a:spcBef>
                <a:spcPts val="0"/>
              </a:spcBef>
              <a:spcAft>
                <a:spcPts val="0"/>
              </a:spcAft>
              <a:buNone/>
            </a:pPr>
            <a:r>
              <a:rPr lang="en" sz="1800" dirty="0"/>
              <a:t> </a:t>
            </a:r>
            <a:endParaRPr sz="1800" dirty="0"/>
          </a:p>
        </p:txBody>
      </p:sp>
      <p:sp>
        <p:nvSpPr>
          <p:cNvPr id="92" name="Google Shape;92;p18"/>
          <p:cNvSpPr txBox="1">
            <a:spLocks noGrp="1"/>
          </p:cNvSpPr>
          <p:nvPr>
            <p:ph type="body" idx="1"/>
          </p:nvPr>
        </p:nvSpPr>
        <p:spPr>
          <a:xfrm>
            <a:off x="165702" y="977595"/>
            <a:ext cx="4698291" cy="432980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dirty="0">
                <a:solidFill>
                  <a:schemeClr val="dk1"/>
                </a:solidFill>
                <a:latin typeface="Nunito"/>
                <a:ea typeface="Nunito"/>
                <a:cs typeface="Nunito"/>
                <a:sym typeface="Nunito"/>
              </a:rPr>
              <a:t>The performance has a very clean and clear set with </a:t>
            </a:r>
            <a:r>
              <a:rPr lang="en" sz="1200" b="1" dirty="0">
                <a:solidFill>
                  <a:schemeClr val="dk1"/>
                </a:solidFill>
                <a:latin typeface="Nunito"/>
                <a:ea typeface="Nunito"/>
                <a:cs typeface="Nunito"/>
                <a:sym typeface="Nunito"/>
              </a:rPr>
              <a:t>white dance floor</a:t>
            </a:r>
            <a:r>
              <a:rPr lang="en" sz="1200" dirty="0">
                <a:solidFill>
                  <a:schemeClr val="dk1"/>
                </a:solidFill>
                <a:latin typeface="Nunito"/>
                <a:ea typeface="Nunito"/>
                <a:cs typeface="Nunito"/>
                <a:sym typeface="Nunito"/>
              </a:rPr>
              <a:t> and </a:t>
            </a:r>
            <a:r>
              <a:rPr lang="en" sz="1200" b="1" dirty="0">
                <a:solidFill>
                  <a:schemeClr val="dk1"/>
                </a:solidFill>
                <a:latin typeface="Nunito"/>
                <a:ea typeface="Nunito"/>
                <a:cs typeface="Nunito"/>
                <a:sym typeface="Nunito"/>
              </a:rPr>
              <a:t>white background</a:t>
            </a:r>
            <a:r>
              <a:rPr lang="en" sz="1200" dirty="0">
                <a:solidFill>
                  <a:schemeClr val="dk1"/>
                </a:solidFill>
                <a:latin typeface="Nunito"/>
                <a:ea typeface="Nunito"/>
                <a:cs typeface="Nunito"/>
                <a:sym typeface="Nunito"/>
              </a:rPr>
              <a:t>. Sometimes, depending on the venue, the background can be </a:t>
            </a:r>
            <a:r>
              <a:rPr lang="en" sz="1200" b="1" dirty="0">
                <a:solidFill>
                  <a:schemeClr val="dk1"/>
                </a:solidFill>
                <a:latin typeface="Nunito"/>
                <a:ea typeface="Nunito"/>
                <a:cs typeface="Nunito"/>
                <a:sym typeface="Nunito"/>
              </a:rPr>
              <a:t>a wall</a:t>
            </a:r>
            <a:r>
              <a:rPr lang="en" sz="1200" dirty="0">
                <a:solidFill>
                  <a:schemeClr val="dk1"/>
                </a:solidFill>
                <a:latin typeface="Nunito"/>
                <a:ea typeface="Nunito"/>
                <a:cs typeface="Nunito"/>
                <a:sym typeface="Nunito"/>
              </a:rPr>
              <a:t>. On this background </a:t>
            </a:r>
            <a:r>
              <a:rPr lang="en" sz="1200" b="1" dirty="0">
                <a:solidFill>
                  <a:schemeClr val="dk1"/>
                </a:solidFill>
                <a:latin typeface="Nunito"/>
                <a:ea typeface="Nunito"/>
                <a:cs typeface="Nunito"/>
                <a:sym typeface="Nunito"/>
              </a:rPr>
              <a:t>surtitles</a:t>
            </a:r>
            <a:r>
              <a:rPr lang="en" sz="1200" dirty="0">
                <a:solidFill>
                  <a:schemeClr val="dk1"/>
                </a:solidFill>
                <a:latin typeface="Nunito"/>
                <a:ea typeface="Nunito"/>
                <a:cs typeface="Nunito"/>
                <a:sym typeface="Nunito"/>
              </a:rPr>
              <a:t> and </a:t>
            </a:r>
            <a:r>
              <a:rPr lang="en" sz="1200" b="1" dirty="0">
                <a:solidFill>
                  <a:schemeClr val="dk1"/>
                </a:solidFill>
                <a:latin typeface="Nunito"/>
                <a:ea typeface="Nunito"/>
                <a:cs typeface="Nunito"/>
                <a:sym typeface="Nunito"/>
              </a:rPr>
              <a:t>open captions</a:t>
            </a:r>
            <a:r>
              <a:rPr lang="en" sz="1200" dirty="0">
                <a:solidFill>
                  <a:schemeClr val="dk1"/>
                </a:solidFill>
                <a:latin typeface="Nunito"/>
                <a:ea typeface="Nunito"/>
                <a:cs typeface="Nunito"/>
                <a:sym typeface="Nunito"/>
              </a:rPr>
              <a:t> are projected.</a:t>
            </a:r>
          </a:p>
          <a:p>
            <a:pPr marL="0" lvl="0" indent="0" algn="l" rtl="0">
              <a:lnSpc>
                <a:spcPct val="100000"/>
              </a:lnSpc>
              <a:spcBef>
                <a:spcPts val="0"/>
              </a:spcBef>
              <a:spcAft>
                <a:spcPts val="0"/>
              </a:spcAft>
              <a:buNone/>
            </a:pPr>
            <a:r>
              <a:rPr lang="it-IT" sz="1200" dirty="0">
                <a:solidFill>
                  <a:schemeClr val="dk1"/>
                </a:solidFill>
                <a:latin typeface="Nunito"/>
              </a:rPr>
              <a:t>Lo spettacolo ha una scena molto pulita e chiara, con un </a:t>
            </a:r>
            <a:r>
              <a:rPr lang="it-IT" sz="1200" b="1" dirty="0">
                <a:solidFill>
                  <a:schemeClr val="dk1"/>
                </a:solidFill>
                <a:latin typeface="Nunito"/>
              </a:rPr>
              <a:t>tappeto danza bianco </a:t>
            </a:r>
            <a:r>
              <a:rPr lang="it-IT" sz="1200" dirty="0">
                <a:solidFill>
                  <a:schemeClr val="dk1"/>
                </a:solidFill>
                <a:latin typeface="Nunito"/>
              </a:rPr>
              <a:t>e un </a:t>
            </a:r>
            <a:r>
              <a:rPr lang="it-IT" sz="1200" b="1" dirty="0">
                <a:solidFill>
                  <a:schemeClr val="dk1"/>
                </a:solidFill>
                <a:latin typeface="Nunito"/>
              </a:rPr>
              <a:t>fondale bianco</a:t>
            </a:r>
            <a:r>
              <a:rPr lang="it-IT" sz="1200" dirty="0">
                <a:solidFill>
                  <a:schemeClr val="dk1"/>
                </a:solidFill>
                <a:latin typeface="Nunito"/>
              </a:rPr>
              <a:t>. A volte, a seconda del luogo, il fondale può essere </a:t>
            </a:r>
            <a:r>
              <a:rPr lang="it-IT" sz="1200" b="1" dirty="0">
                <a:solidFill>
                  <a:schemeClr val="dk1"/>
                </a:solidFill>
                <a:latin typeface="Nunito"/>
              </a:rPr>
              <a:t>una parete</a:t>
            </a:r>
            <a:r>
              <a:rPr lang="it-IT" sz="1200" dirty="0">
                <a:solidFill>
                  <a:schemeClr val="dk1"/>
                </a:solidFill>
                <a:latin typeface="Nunito"/>
              </a:rPr>
              <a:t>. Su questo fondale vengono proiettati i </a:t>
            </a:r>
            <a:r>
              <a:rPr lang="it-IT" sz="1200" b="1" dirty="0">
                <a:solidFill>
                  <a:schemeClr val="dk1"/>
                </a:solidFill>
                <a:latin typeface="Nunito"/>
              </a:rPr>
              <a:t>sottotitoli </a:t>
            </a:r>
            <a:r>
              <a:rPr lang="it-IT" sz="1200" dirty="0">
                <a:solidFill>
                  <a:schemeClr val="dk1"/>
                </a:solidFill>
                <a:latin typeface="Nunito"/>
              </a:rPr>
              <a:t>e le </a:t>
            </a:r>
            <a:r>
              <a:rPr lang="it-IT" sz="1200" b="1" dirty="0">
                <a:solidFill>
                  <a:schemeClr val="dk1"/>
                </a:solidFill>
                <a:latin typeface="Nunito"/>
              </a:rPr>
              <a:t>didascalie aperte</a:t>
            </a:r>
            <a:r>
              <a:rPr lang="it-IT" sz="1200" dirty="0">
                <a:solidFill>
                  <a:schemeClr val="dk1"/>
                </a:solidFill>
                <a:latin typeface="Nunito"/>
              </a:rPr>
              <a:t>.</a:t>
            </a:r>
            <a:endParaRPr sz="1200" dirty="0">
              <a:solidFill>
                <a:schemeClr val="dk1"/>
              </a:solidFill>
              <a:latin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dirty="0">
                <a:solidFill>
                  <a:schemeClr val="dk1"/>
                </a:solidFill>
                <a:latin typeface="Nunito"/>
                <a:ea typeface="Nunito"/>
                <a:cs typeface="Nunito"/>
                <a:sym typeface="Nunito"/>
              </a:rPr>
              <a:t>La scenografia è composta da:</a:t>
            </a:r>
            <a:endParaRPr sz="1200" dirty="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dirty="0">
                <a:solidFill>
                  <a:schemeClr val="dk1"/>
                </a:solidFill>
                <a:latin typeface="Nunito"/>
                <a:ea typeface="Nunito"/>
                <a:cs typeface="Nunito"/>
                <a:sym typeface="Nunito"/>
              </a:rPr>
              <a:t>Tre (o quattro) mucchi di sale </a:t>
            </a:r>
            <a:r>
              <a:rPr lang="en" sz="1200" dirty="0">
                <a:solidFill>
                  <a:schemeClr val="dk1"/>
                </a:solidFill>
                <a:latin typeface="Nunito"/>
                <a:ea typeface="Nunito"/>
                <a:cs typeface="Nunito"/>
                <a:sym typeface="Nunito"/>
              </a:rPr>
              <a:t>situati sul fondo del palco lato sinistro;</a:t>
            </a:r>
            <a:r>
              <a:rPr lang="en" sz="1200" b="1" dirty="0">
                <a:solidFill>
                  <a:schemeClr val="dk1"/>
                </a:solidFill>
                <a:latin typeface="Nunito"/>
                <a:ea typeface="Nunito"/>
                <a:cs typeface="Nunito"/>
                <a:sym typeface="Nunito"/>
              </a:rPr>
              <a:t> </a:t>
            </a:r>
            <a:endParaRPr sz="1200" dirty="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dirty="0">
                <a:solidFill>
                  <a:schemeClr val="dk1"/>
                </a:solidFill>
                <a:latin typeface="Nunito"/>
                <a:ea typeface="Nunito"/>
                <a:cs typeface="Nunito"/>
                <a:sym typeface="Nunito"/>
              </a:rPr>
              <a:t>Un oggetto bianco a forma di tubo </a:t>
            </a:r>
            <a:r>
              <a:rPr lang="en" sz="1200" dirty="0">
                <a:solidFill>
                  <a:schemeClr val="dk1"/>
                </a:solidFill>
                <a:latin typeface="Nunito"/>
                <a:ea typeface="Nunito"/>
                <a:cs typeface="Nunito"/>
                <a:sym typeface="Nunito"/>
              </a:rPr>
              <a:t>da cui scende sabbia sottile in un momento specifico dello spettacolo; </a:t>
            </a:r>
            <a:endParaRPr sz="1200" dirty="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dirty="0">
                <a:solidFill>
                  <a:schemeClr val="dk1"/>
                </a:solidFill>
                <a:latin typeface="Nunito"/>
                <a:ea typeface="Nunito"/>
                <a:cs typeface="Nunito"/>
                <a:sym typeface="Nunito"/>
              </a:rPr>
              <a:t>Un microscopio </a:t>
            </a:r>
            <a:r>
              <a:rPr lang="en" sz="1200" dirty="0">
                <a:solidFill>
                  <a:schemeClr val="dk1"/>
                </a:solidFill>
                <a:latin typeface="Nunito"/>
                <a:ea typeface="Nunito"/>
                <a:cs typeface="Nunito"/>
                <a:sym typeface="Nunito"/>
              </a:rPr>
              <a:t>su uno stand situato sul fondo del palco lato destro;</a:t>
            </a:r>
            <a:endParaRPr sz="1200" dirty="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dirty="0">
                <a:solidFill>
                  <a:schemeClr val="dk1"/>
                </a:solidFill>
                <a:latin typeface="Nunito"/>
                <a:ea typeface="Nunito"/>
                <a:cs typeface="Nunito"/>
                <a:sym typeface="Nunito"/>
              </a:rPr>
              <a:t>Una televisione a schermo piatto </a:t>
            </a:r>
            <a:r>
              <a:rPr lang="en" sz="1200" dirty="0">
                <a:solidFill>
                  <a:schemeClr val="dk1"/>
                </a:solidFill>
                <a:latin typeface="Nunito"/>
                <a:ea typeface="Nunito"/>
                <a:cs typeface="Nunito"/>
                <a:sym typeface="Nunito"/>
              </a:rPr>
              <a:t>appesa al soffitto sulla parte anteriore del palco lato destro;</a:t>
            </a:r>
            <a:r>
              <a:rPr lang="en" sz="1200" b="1" dirty="0">
                <a:solidFill>
                  <a:schemeClr val="dk1"/>
                </a:solidFill>
                <a:latin typeface="Nunito"/>
                <a:ea typeface="Nunito"/>
                <a:cs typeface="Nunito"/>
                <a:sym typeface="Nunito"/>
              </a:rPr>
              <a:t> </a:t>
            </a:r>
            <a:endParaRPr sz="1200" dirty="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it-IT" sz="1200" b="1" dirty="0">
                <a:solidFill>
                  <a:schemeClr val="dk1"/>
                </a:solidFill>
                <a:latin typeface="Nunito"/>
              </a:rPr>
              <a:t>Due corde per saltare</a:t>
            </a:r>
            <a:r>
              <a:rPr lang="it-IT" sz="1200" dirty="0">
                <a:solidFill>
                  <a:schemeClr val="dk1"/>
                </a:solidFill>
                <a:latin typeface="Nunito"/>
              </a:rPr>
              <a:t> sul fondo del palco e sulla parte sinistra del palco.</a:t>
            </a:r>
            <a:endParaRPr sz="1200" dirty="0">
              <a:solidFill>
                <a:schemeClr val="dk1"/>
              </a:solidFill>
              <a:latin typeface="Nunito"/>
              <a:sym typeface="Nunito"/>
            </a:endParaRPr>
          </a:p>
        </p:txBody>
      </p:sp>
      <p:pic>
        <p:nvPicPr>
          <p:cNvPr id="93" name="Google Shape;93;p18"/>
          <p:cNvPicPr preferRelativeResize="0"/>
          <p:nvPr/>
        </p:nvPicPr>
        <p:blipFill rotWithShape="1">
          <a:blip r:embed="rId3">
            <a:alphaModFix/>
          </a:blip>
          <a:srcRect t="9350" b="9342"/>
          <a:stretch/>
        </p:blipFill>
        <p:spPr>
          <a:xfrm>
            <a:off x="5174700" y="8"/>
            <a:ext cx="3969300" cy="2418794"/>
          </a:xfrm>
          <a:prstGeom prst="rect">
            <a:avLst/>
          </a:prstGeom>
          <a:noFill/>
          <a:ln>
            <a:noFill/>
          </a:ln>
        </p:spPr>
      </p:pic>
      <p:pic>
        <p:nvPicPr>
          <p:cNvPr id="94" name="Google Shape;94;p18"/>
          <p:cNvPicPr preferRelativeResize="0"/>
          <p:nvPr/>
        </p:nvPicPr>
        <p:blipFill rotWithShape="1">
          <a:blip r:embed="rId4">
            <a:alphaModFix/>
          </a:blip>
          <a:srcRect t="2080" b="16638"/>
          <a:stretch/>
        </p:blipFill>
        <p:spPr>
          <a:xfrm>
            <a:off x="5174700" y="2724700"/>
            <a:ext cx="3969298" cy="24187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85750"/>
            <a:ext cx="33684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Nunito"/>
                <a:ea typeface="Nunito"/>
                <a:cs typeface="Nunito"/>
                <a:sym typeface="Nunito"/>
              </a:rPr>
              <a:t>Le performer</a:t>
            </a:r>
            <a:endParaRPr sz="2000" b="1" dirty="0">
              <a:latin typeface="Nunito"/>
              <a:ea typeface="Nunito"/>
              <a:cs typeface="Nunito"/>
              <a:sym typeface="Nunito"/>
            </a:endParaRPr>
          </a:p>
          <a:p>
            <a:pPr marL="0" lvl="0" indent="0" algn="l" rtl="0">
              <a:spcBef>
                <a:spcPts val="0"/>
              </a:spcBef>
              <a:spcAft>
                <a:spcPts val="0"/>
              </a:spcAft>
              <a:buNone/>
            </a:pPr>
            <a:r>
              <a:rPr lang="en" sz="1800" dirty="0"/>
              <a:t> </a:t>
            </a:r>
            <a:endParaRPr sz="1800" dirty="0"/>
          </a:p>
        </p:txBody>
      </p:sp>
      <p:sp>
        <p:nvSpPr>
          <p:cNvPr id="100" name="Google Shape;100;p19"/>
          <p:cNvSpPr txBox="1">
            <a:spLocks noGrp="1"/>
          </p:cNvSpPr>
          <p:nvPr>
            <p:ph type="body" idx="1"/>
          </p:nvPr>
        </p:nvSpPr>
        <p:spPr>
          <a:xfrm>
            <a:off x="311700" y="789563"/>
            <a:ext cx="3099300" cy="3762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it-IT" sz="1200" dirty="0">
                <a:solidFill>
                  <a:schemeClr val="dk1"/>
                </a:solidFill>
                <a:latin typeface="Nunito"/>
              </a:rPr>
              <a:t>Lo spettacolo è interpretato da </a:t>
            </a:r>
            <a:r>
              <a:rPr lang="it-IT" sz="1200" b="1" dirty="0">
                <a:solidFill>
                  <a:schemeClr val="dk1"/>
                </a:solidFill>
                <a:latin typeface="Nunito"/>
              </a:rPr>
              <a:t>due danzatrici completamente nude</a:t>
            </a:r>
            <a:r>
              <a:rPr lang="it-IT" sz="1200" dirty="0">
                <a:solidFill>
                  <a:schemeClr val="dk1"/>
                </a:solidFill>
                <a:latin typeface="Nunito"/>
              </a:rPr>
              <a:t>. Indossano polsini neri con trasmettitori per microfono e </a:t>
            </a:r>
            <a:r>
              <a:rPr lang="it-IT" sz="1200" b="1" dirty="0">
                <a:solidFill>
                  <a:schemeClr val="dk1"/>
                </a:solidFill>
                <a:latin typeface="Nunito"/>
              </a:rPr>
              <a:t>microfoni ad archetto color carne</a:t>
            </a:r>
            <a:r>
              <a:rPr lang="it-IT" sz="1200" dirty="0">
                <a:solidFill>
                  <a:schemeClr val="dk1"/>
                </a:solidFill>
                <a:latin typeface="Nunito"/>
              </a:rPr>
              <a:t>, e i loro capelli sono </a:t>
            </a:r>
            <a:r>
              <a:rPr lang="it-IT" sz="1200" b="1" dirty="0">
                <a:solidFill>
                  <a:schemeClr val="dk1"/>
                </a:solidFill>
                <a:latin typeface="Nunito"/>
              </a:rPr>
              <a:t>raccolti</a:t>
            </a:r>
            <a:r>
              <a:rPr lang="it-IT" sz="1200" dirty="0">
                <a:solidFill>
                  <a:schemeClr val="dk1"/>
                </a:solidFill>
                <a:latin typeface="Nunito"/>
              </a:rPr>
              <a:t>. </a:t>
            </a:r>
            <a:r>
              <a:rPr lang="en" sz="1200" dirty="0">
                <a:solidFill>
                  <a:schemeClr val="dk1"/>
                </a:solidFill>
                <a:latin typeface="Nunito"/>
                <a:sym typeface="Nunito"/>
              </a:rPr>
              <a:t> </a:t>
            </a:r>
            <a:endParaRPr sz="1200" dirty="0">
              <a:solidFill>
                <a:schemeClr val="dk1"/>
              </a:solidFill>
              <a:latin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dirty="0">
                <a:solidFill>
                  <a:schemeClr val="dk1"/>
                </a:solidFill>
                <a:latin typeface="Nunito"/>
                <a:ea typeface="Nunito"/>
                <a:cs typeface="Nunito"/>
                <a:sym typeface="Nunito"/>
              </a:rPr>
              <a:t>Durante lo spettacolo si chiamano per nome —</a:t>
            </a:r>
            <a:r>
              <a:rPr lang="en" sz="1200" b="1" dirty="0">
                <a:solidFill>
                  <a:schemeClr val="dk1"/>
                </a:solidFill>
                <a:latin typeface="Nunito"/>
                <a:ea typeface="Nunito"/>
                <a:cs typeface="Nunito"/>
                <a:sym typeface="Nunito"/>
              </a:rPr>
              <a:t> Luiza </a:t>
            </a:r>
            <a:r>
              <a:rPr lang="en" sz="1200" dirty="0">
                <a:solidFill>
                  <a:schemeClr val="dk1"/>
                </a:solidFill>
                <a:latin typeface="Nunito"/>
                <a:ea typeface="Nunito"/>
                <a:cs typeface="Nunito"/>
                <a:sym typeface="Nunito"/>
              </a:rPr>
              <a:t>e </a:t>
            </a:r>
            <a:r>
              <a:rPr lang="en" sz="1200" b="1" dirty="0">
                <a:solidFill>
                  <a:schemeClr val="dk1"/>
                </a:solidFill>
                <a:latin typeface="Nunito"/>
                <a:ea typeface="Nunito"/>
                <a:cs typeface="Nunito"/>
                <a:sym typeface="Nunito"/>
              </a:rPr>
              <a:t>Simona</a:t>
            </a:r>
            <a:r>
              <a:rPr lang="en" sz="1200" dirty="0">
                <a:solidFill>
                  <a:schemeClr val="dk1"/>
                </a:solidFill>
                <a:latin typeface="Nunito"/>
                <a:ea typeface="Nunito"/>
                <a:cs typeface="Nunito"/>
                <a:sym typeface="Nunito"/>
              </a:rPr>
              <a:t>. </a:t>
            </a:r>
            <a:endParaRPr sz="1200"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it-IT" sz="1200" dirty="0">
                <a:solidFill>
                  <a:schemeClr val="dk1"/>
                </a:solidFill>
                <a:latin typeface="Nunito"/>
              </a:rPr>
              <a:t>Iniziano lo spettacolo già sul palco in varie posture e vi rimangono fino alla fine.</a:t>
            </a:r>
            <a:endParaRPr sz="1200" dirty="0">
              <a:solidFill>
                <a:schemeClr val="dk1"/>
              </a:solidFill>
              <a:latin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it-IT" sz="1200" dirty="0">
                <a:solidFill>
                  <a:schemeClr val="dk1"/>
                </a:solidFill>
                <a:latin typeface="Nunito"/>
              </a:rPr>
              <a:t>Non si avvicinano al pubblico. Se lo spazio scenico è piccolo, si spostano </a:t>
            </a:r>
            <a:r>
              <a:rPr lang="it-IT" sz="1200" b="1" dirty="0">
                <a:solidFill>
                  <a:schemeClr val="dk1"/>
                </a:solidFill>
                <a:latin typeface="Nunito"/>
              </a:rPr>
              <a:t>verso la parte anteriore del palco </a:t>
            </a:r>
            <a:r>
              <a:rPr lang="it-IT" sz="1200" dirty="0">
                <a:solidFill>
                  <a:schemeClr val="dk1"/>
                </a:solidFill>
                <a:latin typeface="Nunito"/>
              </a:rPr>
              <a:t>e possono essere molto vicine agli spettatori.</a:t>
            </a:r>
            <a:endParaRPr sz="1200" dirty="0">
              <a:solidFill>
                <a:schemeClr val="dk1"/>
              </a:solidFill>
              <a:latin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dirty="0">
                <a:solidFill>
                  <a:schemeClr val="dk1"/>
                </a:solidFill>
                <a:latin typeface="Nunito"/>
                <a:ea typeface="Nunito"/>
                <a:cs typeface="Nunito"/>
                <a:sym typeface="Nunito"/>
              </a:rPr>
              <a:t>Durante gli applausi, si coprono con </a:t>
            </a:r>
            <a:r>
              <a:rPr lang="en" sz="1200" b="1" dirty="0">
                <a:solidFill>
                  <a:schemeClr val="dk1"/>
                </a:solidFill>
                <a:latin typeface="Nunito"/>
                <a:ea typeface="Nunito"/>
                <a:cs typeface="Nunito"/>
                <a:sym typeface="Nunito"/>
              </a:rPr>
              <a:t>abiti neri.</a:t>
            </a:r>
            <a:endParaRPr sz="1200" b="1" dirty="0">
              <a:solidFill>
                <a:schemeClr val="dk1"/>
              </a:solidFill>
              <a:latin typeface="Nunito"/>
              <a:ea typeface="Nunito"/>
              <a:cs typeface="Nunito"/>
              <a:sym typeface="Nunito"/>
            </a:endParaRPr>
          </a:p>
        </p:txBody>
      </p:sp>
      <p:pic>
        <p:nvPicPr>
          <p:cNvPr id="101" name="Google Shape;101;p19"/>
          <p:cNvPicPr preferRelativeResize="0"/>
          <p:nvPr/>
        </p:nvPicPr>
        <p:blipFill rotWithShape="1">
          <a:blip r:embed="rId3">
            <a:alphaModFix/>
          </a:blip>
          <a:srcRect t="2626" r="61482" b="16066"/>
          <a:stretch/>
        </p:blipFill>
        <p:spPr>
          <a:xfrm>
            <a:off x="3812300" y="1784312"/>
            <a:ext cx="1762400" cy="2788200"/>
          </a:xfrm>
          <a:prstGeom prst="rect">
            <a:avLst/>
          </a:prstGeom>
          <a:noFill/>
          <a:ln>
            <a:noFill/>
          </a:ln>
        </p:spPr>
      </p:pic>
      <p:pic>
        <p:nvPicPr>
          <p:cNvPr id="102" name="Google Shape;102;p19"/>
          <p:cNvPicPr preferRelativeResize="0"/>
          <p:nvPr/>
        </p:nvPicPr>
        <p:blipFill rotWithShape="1">
          <a:blip r:embed="rId4">
            <a:alphaModFix/>
          </a:blip>
          <a:srcRect l="21294" t="12272" r="7369" b="13526"/>
          <a:stretch/>
        </p:blipFill>
        <p:spPr>
          <a:xfrm>
            <a:off x="5650075" y="1784313"/>
            <a:ext cx="3030300" cy="1773101"/>
          </a:xfrm>
          <a:prstGeom prst="rect">
            <a:avLst/>
          </a:prstGeom>
          <a:noFill/>
          <a:ln>
            <a:noFill/>
          </a:ln>
        </p:spPr>
      </p:pic>
      <p:sp>
        <p:nvSpPr>
          <p:cNvPr id="103" name="Google Shape;103;p19"/>
          <p:cNvSpPr txBox="1"/>
          <p:nvPr/>
        </p:nvSpPr>
        <p:spPr>
          <a:xfrm>
            <a:off x="3812250" y="1302938"/>
            <a:ext cx="1762500" cy="409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Nunito SemiBold"/>
                <a:ea typeface="Nunito SemiBold"/>
                <a:cs typeface="Nunito SemiBold"/>
                <a:sym typeface="Nunito SemiBold"/>
              </a:rPr>
              <a:t>LUIZA</a:t>
            </a:r>
            <a:endParaRPr sz="1200" dirty="0">
              <a:solidFill>
                <a:schemeClr val="dk1"/>
              </a:solidFill>
              <a:latin typeface="Nunito SemiBold"/>
              <a:ea typeface="Nunito SemiBold"/>
              <a:cs typeface="Nunito SemiBold"/>
              <a:sym typeface="Nunito SemiBold"/>
            </a:endParaRPr>
          </a:p>
        </p:txBody>
      </p:sp>
      <p:sp>
        <p:nvSpPr>
          <p:cNvPr id="104" name="Google Shape;104;p19"/>
          <p:cNvSpPr txBox="1"/>
          <p:nvPr/>
        </p:nvSpPr>
        <p:spPr>
          <a:xfrm>
            <a:off x="5650075" y="3622888"/>
            <a:ext cx="3030300" cy="409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Nunito SemiBold"/>
                <a:ea typeface="Nunito SemiBold"/>
                <a:cs typeface="Nunito SemiBold"/>
                <a:sym typeface="Nunito SemiBold"/>
              </a:rPr>
              <a:t>SIMONA</a:t>
            </a:r>
            <a:endParaRPr sz="1200">
              <a:solidFill>
                <a:schemeClr val="dk1"/>
              </a:solidFill>
              <a:latin typeface="Nunito SemiBold"/>
              <a:ea typeface="Nunito SemiBold"/>
              <a:cs typeface="Nunito SemiBold"/>
              <a:sym typeface="Nunito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699" y="152450"/>
            <a:ext cx="85206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Nunito"/>
                <a:ea typeface="Nunito"/>
                <a:cs typeface="Nunito"/>
                <a:sym typeface="Nunito"/>
              </a:rPr>
              <a:t>Luci / Video / Suono</a:t>
            </a:r>
            <a:r>
              <a:rPr lang="en" sz="2000" dirty="0"/>
              <a:t> </a:t>
            </a:r>
            <a:endParaRPr sz="2000" dirty="0"/>
          </a:p>
        </p:txBody>
      </p:sp>
      <p:sp>
        <p:nvSpPr>
          <p:cNvPr id="110" name="Google Shape;110;p20"/>
          <p:cNvSpPr txBox="1">
            <a:spLocks noGrp="1"/>
          </p:cNvSpPr>
          <p:nvPr>
            <p:ph type="body" idx="1"/>
          </p:nvPr>
        </p:nvSpPr>
        <p:spPr>
          <a:xfrm>
            <a:off x="311699" y="609810"/>
            <a:ext cx="8655568" cy="2482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dirty="0">
                <a:solidFill>
                  <a:schemeClr val="dk1"/>
                </a:solidFill>
                <a:latin typeface="Nunito"/>
                <a:ea typeface="Nunito"/>
                <a:cs typeface="Nunito"/>
                <a:sym typeface="Nunito"/>
              </a:rPr>
              <a:t>LUCI:</a:t>
            </a:r>
            <a:endParaRPr sz="1400" b="1"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it-IT" sz="1200" dirty="0">
                <a:solidFill>
                  <a:schemeClr val="dk1"/>
                </a:solidFill>
                <a:latin typeface="Nunito"/>
              </a:rPr>
              <a:t>C'è un </a:t>
            </a:r>
            <a:r>
              <a:rPr lang="it-IT" sz="1200" b="1" dirty="0">
                <a:solidFill>
                  <a:schemeClr val="dk1"/>
                </a:solidFill>
                <a:latin typeface="Nunito"/>
              </a:rPr>
              <a:t>unico cambio di luce</a:t>
            </a:r>
            <a:r>
              <a:rPr lang="it-IT" sz="1200" dirty="0">
                <a:solidFill>
                  <a:schemeClr val="dk1"/>
                </a:solidFill>
                <a:latin typeface="Nunito"/>
              </a:rPr>
              <a:t>, caratterizzato da una </a:t>
            </a:r>
            <a:r>
              <a:rPr lang="it-IT" sz="1200" b="1" dirty="0">
                <a:solidFill>
                  <a:schemeClr val="dk1"/>
                </a:solidFill>
                <a:latin typeface="Nunito"/>
              </a:rPr>
              <a:t>luce bianca, uniformemente distribuita e di intensità normale</a:t>
            </a:r>
            <a:r>
              <a:rPr lang="it-IT" sz="1200" dirty="0">
                <a:solidFill>
                  <a:schemeClr val="dk1"/>
                </a:solidFill>
                <a:latin typeface="Nunito"/>
              </a:rPr>
              <a:t>, con lo </a:t>
            </a:r>
            <a:r>
              <a:rPr lang="it-IT" sz="1200" b="1" dirty="0">
                <a:solidFill>
                  <a:schemeClr val="dk1"/>
                </a:solidFill>
                <a:latin typeface="Nunito"/>
              </a:rPr>
              <a:t>sfondo illuminato in ciano</a:t>
            </a:r>
            <a:r>
              <a:rPr lang="it-IT" sz="1200" dirty="0">
                <a:solidFill>
                  <a:schemeClr val="dk1"/>
                </a:solidFill>
                <a:latin typeface="Nunito"/>
              </a:rPr>
              <a:t>. Durante l’ingresso del pubblico, i posti a sedere sono illuminati, ma questa luce verrà attenuata all’inizio della performance.</a:t>
            </a:r>
          </a:p>
          <a:p>
            <a:pPr marL="0" lvl="0" indent="0" algn="l" rtl="0">
              <a:lnSpc>
                <a:spcPct val="100000"/>
              </a:lnSpc>
              <a:spcBef>
                <a:spcPts val="0"/>
              </a:spcBef>
              <a:spcAft>
                <a:spcPts val="0"/>
              </a:spcAft>
              <a:buNone/>
            </a:pPr>
            <a:endParaRPr sz="1400" dirty="0">
              <a:solidFill>
                <a:schemeClr val="dk1"/>
              </a:solidFill>
              <a:latin typeface="Nunito"/>
              <a:sym typeface="Nunito"/>
            </a:endParaRPr>
          </a:p>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latin typeface="Nunito"/>
                <a:ea typeface="Nunito"/>
                <a:cs typeface="Nunito"/>
                <a:sym typeface="Nunito"/>
              </a:rPr>
              <a:t>VIDEO:</a:t>
            </a:r>
            <a:endParaRPr sz="1400" b="1"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it-IT" sz="1200" b="1" dirty="0">
                <a:solidFill>
                  <a:schemeClr val="dk1"/>
                </a:solidFill>
                <a:latin typeface="Nunito"/>
              </a:rPr>
              <a:t>I sottotitoli bianchi </a:t>
            </a:r>
            <a:r>
              <a:rPr lang="it-IT" sz="1200" dirty="0">
                <a:solidFill>
                  <a:schemeClr val="dk1"/>
                </a:solidFill>
                <a:latin typeface="Nunito"/>
              </a:rPr>
              <a:t>e le </a:t>
            </a:r>
            <a:r>
              <a:rPr lang="it-IT" sz="1200" b="1" dirty="0">
                <a:solidFill>
                  <a:schemeClr val="dk1"/>
                </a:solidFill>
                <a:latin typeface="Nunito"/>
              </a:rPr>
              <a:t>didascalie aperte </a:t>
            </a:r>
            <a:r>
              <a:rPr lang="it-IT" sz="1200" dirty="0">
                <a:solidFill>
                  <a:schemeClr val="dk1"/>
                </a:solidFill>
                <a:latin typeface="Nunito"/>
              </a:rPr>
              <a:t>vengono proiettati sullo sfondo per l’intera durata dello spettacolo. Lo schermo TV mostra </a:t>
            </a:r>
            <a:r>
              <a:rPr lang="it-IT" sz="1200" b="1" dirty="0">
                <a:solidFill>
                  <a:schemeClr val="dk1"/>
                </a:solidFill>
                <a:latin typeface="Nunito"/>
              </a:rPr>
              <a:t>un'immagine bianca sfocata</a:t>
            </a:r>
            <a:r>
              <a:rPr lang="it-IT" sz="1200" dirty="0">
                <a:solidFill>
                  <a:schemeClr val="dk1"/>
                </a:solidFill>
                <a:latin typeface="Nunito"/>
              </a:rPr>
              <a:t>, che a un certo punto si mette a fuoco, rivelando </a:t>
            </a:r>
            <a:r>
              <a:rPr lang="it-IT" sz="1200" b="1" dirty="0">
                <a:solidFill>
                  <a:schemeClr val="dk1"/>
                </a:solidFill>
                <a:latin typeface="Nunito"/>
              </a:rPr>
              <a:t>viste microscopiche dei batteri</a:t>
            </a:r>
            <a:r>
              <a:rPr lang="it-IT" sz="1200" dirty="0">
                <a:solidFill>
                  <a:schemeClr val="dk1"/>
                </a:solidFill>
                <a:latin typeface="Nunito"/>
              </a:rPr>
              <a:t>.</a:t>
            </a:r>
            <a:r>
              <a:rPr lang="en" sz="1200" b="1" dirty="0">
                <a:solidFill>
                  <a:schemeClr val="dk1"/>
                </a:solidFill>
                <a:latin typeface="Nunito"/>
                <a:ea typeface="Nunito"/>
                <a:cs typeface="Nunito"/>
                <a:sym typeface="Nunito"/>
              </a:rPr>
              <a:t> </a:t>
            </a:r>
          </a:p>
          <a:p>
            <a:pPr marL="0" lvl="0" indent="0" algn="l" rtl="0">
              <a:lnSpc>
                <a:spcPct val="100000"/>
              </a:lnSpc>
              <a:spcBef>
                <a:spcPts val="0"/>
              </a:spcBef>
              <a:spcAft>
                <a:spcPts val="0"/>
              </a:spcAft>
              <a:buNone/>
            </a:pPr>
            <a:endParaRPr lang="en" sz="1200" b="1"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400" b="1" dirty="0">
                <a:solidFill>
                  <a:schemeClr val="dk1"/>
                </a:solidFill>
                <a:latin typeface="Nunito"/>
                <a:ea typeface="Nunito"/>
                <a:cs typeface="Nunito"/>
                <a:sym typeface="Nunito"/>
              </a:rPr>
              <a:t>SUONO:</a:t>
            </a:r>
            <a:endParaRPr sz="1400" b="1" dirty="0">
              <a:solidFill>
                <a:schemeClr val="dk1"/>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100"/>
              <a:buFont typeface="Arial"/>
              <a:buNone/>
            </a:pPr>
            <a:r>
              <a:rPr lang="it-IT" sz="1200" dirty="0">
                <a:solidFill>
                  <a:schemeClr val="dk1"/>
                </a:solidFill>
                <a:latin typeface="Nunito"/>
              </a:rPr>
              <a:t>La colonna sonora include </a:t>
            </a:r>
            <a:r>
              <a:rPr lang="it-IT" sz="1200" b="1" dirty="0">
                <a:solidFill>
                  <a:schemeClr val="dk1"/>
                </a:solidFill>
                <a:latin typeface="Nunito"/>
              </a:rPr>
              <a:t>musica d’ambiente elettronica </a:t>
            </a:r>
            <a:r>
              <a:rPr lang="it-IT" sz="1200" dirty="0">
                <a:solidFill>
                  <a:schemeClr val="dk1"/>
                </a:solidFill>
                <a:latin typeface="Nunito"/>
              </a:rPr>
              <a:t>con vibrazioni elevate, generate tramite metodi analogici con frequenze e intensità variabili, </a:t>
            </a:r>
            <a:r>
              <a:rPr lang="it-IT" sz="1200" b="1" dirty="0">
                <a:solidFill>
                  <a:schemeClr val="dk1"/>
                </a:solidFill>
                <a:latin typeface="Nunito"/>
              </a:rPr>
              <a:t>testi parlati </a:t>
            </a:r>
            <a:r>
              <a:rPr lang="it-IT" sz="1200" dirty="0">
                <a:solidFill>
                  <a:schemeClr val="dk1"/>
                </a:solidFill>
                <a:latin typeface="Nunito"/>
              </a:rPr>
              <a:t>dalle performer amplificati attraverso microfoni ad archetto e </a:t>
            </a:r>
            <a:r>
              <a:rPr lang="it-IT" sz="1200" b="1" dirty="0">
                <a:solidFill>
                  <a:schemeClr val="dk1"/>
                </a:solidFill>
                <a:latin typeface="Nunito"/>
              </a:rPr>
              <a:t>dialoghi preregistrati </a:t>
            </a:r>
            <a:r>
              <a:rPr lang="it-IT" sz="1200" dirty="0">
                <a:solidFill>
                  <a:schemeClr val="dk1"/>
                </a:solidFill>
                <a:latin typeface="Nunito"/>
              </a:rPr>
              <a:t>delle due performer sovrapposti alla musica. Il volume del suono non supera gli </a:t>
            </a:r>
            <a:r>
              <a:rPr lang="it-IT" sz="1200" b="1" dirty="0">
                <a:solidFill>
                  <a:schemeClr val="dk1"/>
                </a:solidFill>
                <a:latin typeface="Nunito"/>
              </a:rPr>
              <a:t>80 decibel</a:t>
            </a:r>
            <a:r>
              <a:rPr lang="it-IT" sz="1200" dirty="0">
                <a:solidFill>
                  <a:schemeClr val="dk1"/>
                </a:solidFill>
                <a:latin typeface="Nunito"/>
              </a:rPr>
              <a:t>.</a:t>
            </a:r>
            <a:endParaRPr sz="1200" dirty="0">
              <a:solidFill>
                <a:schemeClr val="dk1"/>
              </a:solidFill>
              <a:latin typeface="Nunito"/>
              <a:sym typeface="Nunito"/>
            </a:endParaRPr>
          </a:p>
        </p:txBody>
      </p:sp>
      <p:pic>
        <p:nvPicPr>
          <p:cNvPr id="111" name="Google Shape;111;p20"/>
          <p:cNvPicPr preferRelativeResize="0"/>
          <p:nvPr/>
        </p:nvPicPr>
        <p:blipFill rotWithShape="1">
          <a:blip r:embed="rId3">
            <a:alphaModFix/>
          </a:blip>
          <a:srcRect t="8887" b="8433"/>
          <a:stretch/>
        </p:blipFill>
        <p:spPr>
          <a:xfrm>
            <a:off x="0" y="3444925"/>
            <a:ext cx="2741050" cy="1698577"/>
          </a:xfrm>
          <a:prstGeom prst="rect">
            <a:avLst/>
          </a:prstGeom>
          <a:noFill/>
          <a:ln>
            <a:noFill/>
          </a:ln>
        </p:spPr>
      </p:pic>
      <p:pic>
        <p:nvPicPr>
          <p:cNvPr id="112" name="Google Shape;112;p20"/>
          <p:cNvPicPr preferRelativeResize="0"/>
          <p:nvPr/>
        </p:nvPicPr>
        <p:blipFill rotWithShape="1">
          <a:blip r:embed="rId4">
            <a:alphaModFix/>
          </a:blip>
          <a:srcRect t="3969" r="37764" b="68934"/>
          <a:stretch/>
        </p:blipFill>
        <p:spPr>
          <a:xfrm>
            <a:off x="3150625" y="3444950"/>
            <a:ext cx="2771949" cy="1689150"/>
          </a:xfrm>
          <a:prstGeom prst="rect">
            <a:avLst/>
          </a:prstGeom>
          <a:noFill/>
          <a:ln>
            <a:noFill/>
          </a:ln>
        </p:spPr>
      </p:pic>
      <p:pic>
        <p:nvPicPr>
          <p:cNvPr id="113" name="Google Shape;113;p20"/>
          <p:cNvPicPr preferRelativeResize="0"/>
          <p:nvPr/>
        </p:nvPicPr>
        <p:blipFill rotWithShape="1">
          <a:blip r:embed="rId5">
            <a:alphaModFix/>
          </a:blip>
          <a:srcRect l="5253" t="5178" r="5253" b="53256"/>
          <a:stretch/>
        </p:blipFill>
        <p:spPr>
          <a:xfrm>
            <a:off x="6402950" y="3444950"/>
            <a:ext cx="2741049" cy="1698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285750"/>
            <a:ext cx="47040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Nunito"/>
                <a:ea typeface="Nunito"/>
                <a:cs typeface="Nunito"/>
                <a:sym typeface="Nunito"/>
              </a:rPr>
              <a:t>Elementi che potresti trovare intensi</a:t>
            </a:r>
            <a:endParaRPr sz="1800" dirty="0"/>
          </a:p>
        </p:txBody>
      </p:sp>
      <p:sp>
        <p:nvSpPr>
          <p:cNvPr id="119" name="Google Shape;119;p21"/>
          <p:cNvSpPr txBox="1">
            <a:spLocks noGrp="1"/>
          </p:cNvSpPr>
          <p:nvPr>
            <p:ph type="body" idx="1"/>
          </p:nvPr>
        </p:nvSpPr>
        <p:spPr>
          <a:xfrm>
            <a:off x="311700" y="1447449"/>
            <a:ext cx="3246008" cy="295550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dirty="0">
                <a:solidFill>
                  <a:schemeClr val="dk1"/>
                </a:solidFill>
                <a:latin typeface="Nunito"/>
                <a:ea typeface="Nunito"/>
                <a:cs typeface="Nunito"/>
                <a:sym typeface="Nunito"/>
              </a:rPr>
              <a:t>NUDITA’</a:t>
            </a:r>
            <a:endParaRPr sz="1200" b="1"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b="1"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it-IT" sz="1200" dirty="0">
                <a:solidFill>
                  <a:schemeClr val="dk1"/>
                </a:solidFill>
                <a:latin typeface="Nunito"/>
              </a:rPr>
              <a:t>Le performer sono </a:t>
            </a:r>
            <a:r>
              <a:rPr lang="it-IT" sz="1200" b="1" dirty="0">
                <a:solidFill>
                  <a:schemeClr val="dk1"/>
                </a:solidFill>
                <a:latin typeface="Nunito"/>
              </a:rPr>
              <a:t>completamente nude </a:t>
            </a:r>
            <a:r>
              <a:rPr lang="it-IT" sz="1200" dirty="0">
                <a:solidFill>
                  <a:schemeClr val="dk1"/>
                </a:solidFill>
                <a:latin typeface="Nunito"/>
              </a:rPr>
              <a:t>per tutta la durata dello spettacolo, e il pubblico le vede così fin dall'inizio. Tuttavia, la performance non riguarda la nudità nel senso tradizionale. Esamina il corpo femminile da una </a:t>
            </a:r>
            <a:r>
              <a:rPr lang="it-IT" sz="1200" b="1" dirty="0">
                <a:solidFill>
                  <a:schemeClr val="dk1"/>
                </a:solidFill>
                <a:latin typeface="Nunito"/>
              </a:rPr>
              <a:t>prospettiva scientifica e biologica</a:t>
            </a:r>
            <a:r>
              <a:rPr lang="it-IT" sz="1200" dirty="0">
                <a:solidFill>
                  <a:schemeClr val="dk1"/>
                </a:solidFill>
                <a:latin typeface="Nunito"/>
              </a:rPr>
              <a:t>, concentrandosi sull'anatomia piuttosto che sui significati culturali o sociali. L'ambientazione richiama un </a:t>
            </a:r>
            <a:r>
              <a:rPr lang="it-IT" sz="1200" b="1" dirty="0">
                <a:solidFill>
                  <a:schemeClr val="dk1"/>
                </a:solidFill>
                <a:latin typeface="Nunito"/>
              </a:rPr>
              <a:t>laboratorio</a:t>
            </a:r>
            <a:r>
              <a:rPr lang="it-IT" sz="1200" dirty="0">
                <a:solidFill>
                  <a:schemeClr val="dk1"/>
                </a:solidFill>
                <a:latin typeface="Nunito"/>
              </a:rPr>
              <a:t>, creando uno spazio neutro in cui il corpo è semplicemente un corpo—qualcosa di naturale, funzionale e in continua trasformazione.</a:t>
            </a:r>
            <a:endParaRPr sz="1200" dirty="0">
              <a:solidFill>
                <a:schemeClr val="dk1"/>
              </a:solidFill>
              <a:latin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p:txBody>
      </p:sp>
      <p:sp>
        <p:nvSpPr>
          <p:cNvPr id="120" name="Google Shape;120;p21"/>
          <p:cNvSpPr txBox="1">
            <a:spLocks noGrp="1"/>
          </p:cNvSpPr>
          <p:nvPr>
            <p:ph type="body" idx="1"/>
          </p:nvPr>
        </p:nvSpPr>
        <p:spPr>
          <a:xfrm>
            <a:off x="3980400" y="1447450"/>
            <a:ext cx="4454400" cy="318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dirty="0">
                <a:solidFill>
                  <a:schemeClr val="dk1"/>
                </a:solidFill>
                <a:latin typeface="Nunito"/>
                <a:ea typeface="Nunito"/>
                <a:cs typeface="Nunito"/>
                <a:sym typeface="Nunito"/>
              </a:rPr>
              <a:t>INTENSITA’ DEL SUONO</a:t>
            </a:r>
            <a:endParaRPr sz="1200" b="1"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b="1" dirty="0">
              <a:solidFill>
                <a:schemeClr val="dk1"/>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100"/>
              <a:buFont typeface="Arial"/>
              <a:buNone/>
            </a:pPr>
            <a:r>
              <a:rPr lang="it-IT" sz="1200" dirty="0">
                <a:solidFill>
                  <a:schemeClr val="dk1"/>
                </a:solidFill>
                <a:latin typeface="Nunito"/>
              </a:rPr>
              <a:t>La musica nello spettacolo oscilla tra suoni ambientali morbidi e </a:t>
            </a:r>
            <a:r>
              <a:rPr lang="it-IT" sz="1200" b="1" dirty="0">
                <a:solidFill>
                  <a:schemeClr val="dk1"/>
                </a:solidFill>
                <a:latin typeface="Nunito"/>
              </a:rPr>
              <a:t>momenti di maggiore intensità</a:t>
            </a:r>
            <a:r>
              <a:rPr lang="it-IT" sz="1200" dirty="0">
                <a:solidFill>
                  <a:schemeClr val="dk1"/>
                </a:solidFill>
                <a:latin typeface="Nunito"/>
              </a:rPr>
              <a:t>. Lo spettacolo si apre con suoni elettronici intensi, creando un'atmosfera di tensione e attesa. Il pubblico entra mentre le performer si muovono sottilmente e la musica aumenta. Dopo i primi minuti, il volume si abbassa e l'atmosfera cambia in qualcosa di più tranquillo e minimalista. Le performer iniziano a parlare mentre saltano la corda e lo spazio si riempie di silenzio. Man mano che lo spettacolo procede, la musica elettronica cresce di nuovo, intensificandosi. Queste fluttuazioni nel suono rispecchiano i ritmi interni del corpo—battito cardiaco, respiro e movimento—rendendo la presenza delle performer ancora più viva. Alla fine, la musica si affievolisce di nuovo mentre le performer continuano a saltare la corda, fino alle ultime note in dissolvenza.</a:t>
            </a:r>
            <a:endParaRPr sz="1200" dirty="0">
              <a:solidFill>
                <a:schemeClr val="dk1"/>
              </a:solidFill>
              <a:latin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dirty="0">
              <a:solidFill>
                <a:schemeClr val="dk1"/>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1214</Words>
  <Application>Microsoft Office PowerPoint</Application>
  <PresentationFormat>Presentazione su schermo (16:9)</PresentationFormat>
  <Paragraphs>77</Paragraphs>
  <Slides>10</Slides>
  <Notes>10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Nunito ExtraLight</vt:lpstr>
      <vt:lpstr>Nunito Medium</vt:lpstr>
      <vt:lpstr>Nunito</vt:lpstr>
      <vt:lpstr>Nunito Light</vt:lpstr>
      <vt:lpstr>Arial</vt:lpstr>
      <vt:lpstr>Nunito SemiBold</vt:lpstr>
      <vt:lpstr>Simple Light</vt:lpstr>
      <vt:lpstr>BLOT—Body Line of Thought  (BLOT — linea di pensiero del corpo)</vt:lpstr>
      <vt:lpstr>Quali informazioni sono contenute in questa storia visiva?</vt:lpstr>
      <vt:lpstr>Location &amp; Calendario  </vt:lpstr>
      <vt:lpstr>La storia  </vt:lpstr>
      <vt:lpstr>La scenografia  </vt:lpstr>
      <vt:lpstr>Le performer  </vt:lpstr>
      <vt:lpstr>Luci / Video / Suono </vt:lpstr>
      <vt:lpstr>Elementi che potresti trovare intensi</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solo per i partner (questa slide sarà rimossa dalla presentazione finale)</dc:title>
  <dc:creator>Silvia Cassanelli</dc:creator>
  <cp:lastModifiedBy>Sara Fulco</cp:lastModifiedBy>
  <cp:revision>10</cp:revision>
  <dcterms:modified xsi:type="dcterms:W3CDTF">2025-03-20T14:24:26Z</dcterms:modified>
</cp:coreProperties>
</file>