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7" r:id="rId2"/>
    <p:sldId id="258" r:id="rId3"/>
    <p:sldId id="267" r:id="rId4"/>
    <p:sldId id="260" r:id="rId5"/>
    <p:sldId id="261" r:id="rId6"/>
    <p:sldId id="262" r:id="rId7"/>
    <p:sldId id="263" r:id="rId8"/>
    <p:sldId id="264" r:id="rId9"/>
    <p:sldId id="265" r:id="rId10"/>
    <p:sldId id="266" r:id="rId11"/>
  </p:sldIdLst>
  <p:sldSz cx="9144000" cy="5143500" type="screen16x9"/>
  <p:notesSz cx="6858000" cy="9144000"/>
  <p:embeddedFontLst>
    <p:embeddedFont>
      <p:font typeface="Nunito" pitchFamily="2" charset="0"/>
      <p:regular r:id="rId13"/>
      <p:bold r:id="rId14"/>
      <p:italic r:id="rId15"/>
      <p:boldItalic r:id="rId16"/>
    </p:embeddedFont>
    <p:embeddedFont>
      <p:font typeface="Nunito ExtraLight" pitchFamily="2" charset="0"/>
      <p:regular r:id="rId17"/>
      <p:bold r:id="rId18"/>
      <p:italic r:id="rId19"/>
      <p:boldItalic r:id="rId20"/>
    </p:embeddedFont>
    <p:embeddedFont>
      <p:font typeface="Nunito Light" pitchFamily="2" charset="0"/>
      <p:regular r:id="rId21"/>
      <p:bold r:id="rId22"/>
      <p:italic r:id="rId23"/>
      <p:boldItalic r:id="rId24"/>
    </p:embeddedFont>
    <p:embeddedFont>
      <p:font typeface="Nunito Medium" panose="020B0604020202020204" charset="0"/>
      <p:regular r:id="rId25"/>
      <p:bold r:id="rId26"/>
      <p:italic r:id="rId27"/>
      <p:boldItalic r:id="rId28"/>
    </p:embeddedFont>
    <p:embeddedFont>
      <p:font typeface="Nunito SemiBold"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1" d="100"/>
          <a:sy n="141" d="100"/>
        </p:scale>
        <p:origin x="7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2d26cb8a25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2d26cb8a2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2d26cb8a2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2d26cb8a2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2d26cb8a2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2d26cb8a2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2d26cb8a25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2d26cb8a2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2d26cb8a2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2d26cb8a2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2d26cb8a25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2d26cb8a2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2d26cb8a2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2d26cb8a2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2d26cb8a25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2d26cb8a2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3c394af0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3c394af0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t>BLOT—Body Line of Thought</a:t>
            </a:r>
            <a:endParaRPr b="1"/>
          </a:p>
        </p:txBody>
      </p:sp>
      <p:sp>
        <p:nvSpPr>
          <p:cNvPr id="61" name="Google Shape;61;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latin typeface="Nunito ExtraLight"/>
                <a:ea typeface="Nunito ExtraLight"/>
                <a:cs typeface="Nunito ExtraLight"/>
                <a:sym typeface="Nunito ExtraLight"/>
              </a:rPr>
              <a:t>Visual Story</a:t>
            </a:r>
            <a:endParaRPr>
              <a:latin typeface="Nunito ExtraLight"/>
              <a:ea typeface="Nunito ExtraLight"/>
              <a:cs typeface="Nunito ExtraLight"/>
              <a:sym typeface="Nunito ExtraLight"/>
            </a:endParaRPr>
          </a:p>
        </p:txBody>
      </p:sp>
      <p:pic>
        <p:nvPicPr>
          <p:cNvPr id="62" name="Google Shape;62;p14"/>
          <p:cNvPicPr preferRelativeResize="0"/>
          <p:nvPr/>
        </p:nvPicPr>
        <p:blipFill>
          <a:blip r:embed="rId3">
            <a:alphaModFix/>
          </a:blip>
          <a:stretch>
            <a:fillRect/>
          </a:stretch>
        </p:blipFill>
        <p:spPr>
          <a:xfrm>
            <a:off x="4129287" y="3663675"/>
            <a:ext cx="885425" cy="5421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00" y="2182650"/>
            <a:ext cx="8520600" cy="778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Nunito Light"/>
                <a:ea typeface="Nunito Light"/>
                <a:cs typeface="Nunito Light"/>
                <a:sym typeface="Nunito Light"/>
              </a:rPr>
              <a:t>Thank you!</a:t>
            </a:r>
            <a:endParaRPr sz="4000">
              <a:latin typeface="Nunito Light"/>
              <a:ea typeface="Nunito Light"/>
              <a:cs typeface="Nunito Light"/>
              <a:sym typeface="Nunito Light"/>
            </a:endParaRPr>
          </a:p>
        </p:txBody>
      </p:sp>
      <p:pic>
        <p:nvPicPr>
          <p:cNvPr id="130" name="Google Shape;130;p23"/>
          <p:cNvPicPr preferRelativeResize="0"/>
          <p:nvPr/>
        </p:nvPicPr>
        <p:blipFill>
          <a:blip r:embed="rId3">
            <a:alphaModFix/>
          </a:blip>
          <a:stretch>
            <a:fillRect/>
          </a:stretch>
        </p:blipFill>
        <p:spPr>
          <a:xfrm>
            <a:off x="7625975" y="4259650"/>
            <a:ext cx="885424" cy="542101"/>
          </a:xfrm>
          <a:prstGeom prst="rect">
            <a:avLst/>
          </a:prstGeom>
          <a:noFill/>
          <a:ln>
            <a:noFill/>
          </a:ln>
        </p:spPr>
      </p:pic>
      <p:pic>
        <p:nvPicPr>
          <p:cNvPr id="131" name="Google Shape;131;p23"/>
          <p:cNvPicPr preferRelativeResize="0"/>
          <p:nvPr/>
        </p:nvPicPr>
        <p:blipFill rotWithShape="1">
          <a:blip r:embed="rId4">
            <a:alphaModFix/>
          </a:blip>
          <a:srcRect r="29775"/>
          <a:stretch/>
        </p:blipFill>
        <p:spPr>
          <a:xfrm>
            <a:off x="529200" y="3857375"/>
            <a:ext cx="5902802" cy="1120450"/>
          </a:xfrm>
          <a:prstGeom prst="rect">
            <a:avLst/>
          </a:prstGeom>
          <a:noFill/>
          <a:ln>
            <a:noFill/>
          </a:ln>
        </p:spPr>
      </p:pic>
      <p:sp>
        <p:nvSpPr>
          <p:cNvPr id="132" name="Google Shape;132;p23"/>
          <p:cNvSpPr txBox="1">
            <a:spLocks noGrp="1"/>
          </p:cNvSpPr>
          <p:nvPr>
            <p:ph type="title"/>
          </p:nvPr>
        </p:nvSpPr>
        <p:spPr>
          <a:xfrm>
            <a:off x="311700" y="299175"/>
            <a:ext cx="8520600" cy="40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i="1">
                <a:latin typeface="Nunito ExtraLight"/>
                <a:ea typeface="Nunito ExtraLight"/>
                <a:cs typeface="Nunito ExtraLight"/>
                <a:sym typeface="Nunito ExtraLight"/>
              </a:rPr>
              <a:t>Dossier produced within the project </a:t>
            </a:r>
            <a:r>
              <a:rPr lang="en" sz="1400" i="1">
                <a:latin typeface="Nunito Medium"/>
                <a:ea typeface="Nunito Medium"/>
                <a:cs typeface="Nunito Medium"/>
                <a:sym typeface="Nunito Medium"/>
              </a:rPr>
              <a:t>Body Landscapes. An Ecofeminist Perspective.</a:t>
            </a:r>
            <a:endParaRPr sz="1400" i="1">
              <a:latin typeface="Nunito Medium"/>
              <a:ea typeface="Nunito Medium"/>
              <a:cs typeface="Nunito Medium"/>
              <a:sym typeface="Nuni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Nunito"/>
                <a:ea typeface="Nunito"/>
                <a:cs typeface="Nunito"/>
                <a:sym typeface="Nunito"/>
              </a:rPr>
              <a:t>What information is in this visual story?</a:t>
            </a:r>
            <a:endParaRPr b="1">
              <a:latin typeface="Nunito"/>
              <a:ea typeface="Nunito"/>
              <a:cs typeface="Nunito"/>
              <a:sym typeface="Nunito"/>
            </a:endParaRPr>
          </a:p>
        </p:txBody>
      </p:sp>
      <p:sp>
        <p:nvSpPr>
          <p:cNvPr id="68" name="Google Shape;68;p15"/>
          <p:cNvSpPr txBox="1">
            <a:spLocks noGrp="1"/>
          </p:cNvSpPr>
          <p:nvPr>
            <p:ph type="body" idx="1"/>
          </p:nvPr>
        </p:nvSpPr>
        <p:spPr>
          <a:xfrm>
            <a:off x="311700" y="1568475"/>
            <a:ext cx="7787700" cy="32253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600" u="sng">
                <a:solidFill>
                  <a:schemeClr val="hlink"/>
                </a:solidFill>
                <a:latin typeface="Nunito"/>
                <a:ea typeface="Nunito"/>
                <a:cs typeface="Nunito"/>
                <a:sym typeface="Nunito"/>
                <a:hlinkClick r:id="rId3" action="ppaction://hlinksldjump"/>
              </a:rPr>
              <a:t>Location / Schedule</a:t>
            </a:r>
            <a:endParaRPr sz="1600">
              <a:solidFill>
                <a:schemeClr val="dk1"/>
              </a:solidFill>
              <a:latin typeface="Nunito"/>
              <a:ea typeface="Nunito"/>
              <a:cs typeface="Nunito"/>
              <a:sym typeface="Nunito"/>
            </a:endParaRPr>
          </a:p>
          <a:p>
            <a:pPr marL="0" lvl="0" indent="0" algn="l" rtl="0">
              <a:lnSpc>
                <a:spcPct val="100000"/>
              </a:lnSpc>
              <a:spcBef>
                <a:spcPts val="1200"/>
              </a:spcBef>
              <a:spcAft>
                <a:spcPts val="0"/>
              </a:spcAft>
              <a:buNone/>
            </a:pPr>
            <a:r>
              <a:rPr lang="en" sz="1600" u="sng">
                <a:solidFill>
                  <a:schemeClr val="accent5"/>
                </a:solidFill>
                <a:latin typeface="Nunito"/>
                <a:ea typeface="Nunito"/>
                <a:cs typeface="Nunito"/>
                <a:sym typeface="Nunito"/>
                <a:hlinkClick r:id="rId4" action="ppaction://hlinksldjump">
                  <a:extLst>
                    <a:ext uri="{A12FA001-AC4F-418D-AE19-62706E023703}">
                      <ahyp:hlinkClr xmlns:ahyp="http://schemas.microsoft.com/office/drawing/2018/hyperlinkcolor" val="tx"/>
                    </a:ext>
                  </a:extLst>
                </a:hlinkClick>
              </a:rPr>
              <a:t>The story</a:t>
            </a:r>
            <a:endParaRPr sz="1600">
              <a:solidFill>
                <a:schemeClr val="dk1"/>
              </a:solidFill>
              <a:latin typeface="Nunito"/>
              <a:ea typeface="Nunito"/>
              <a:cs typeface="Nunito"/>
              <a:sym typeface="Nunito"/>
            </a:endParaRPr>
          </a:p>
          <a:p>
            <a:pPr marL="0" lvl="0" indent="0" algn="l" rtl="0">
              <a:lnSpc>
                <a:spcPct val="100000"/>
              </a:lnSpc>
              <a:spcBef>
                <a:spcPts val="1200"/>
              </a:spcBef>
              <a:spcAft>
                <a:spcPts val="0"/>
              </a:spcAft>
              <a:buNone/>
            </a:pPr>
            <a:r>
              <a:rPr lang="en" sz="1600" u="sng">
                <a:solidFill>
                  <a:schemeClr val="accent5"/>
                </a:solidFill>
                <a:latin typeface="Nunito"/>
                <a:ea typeface="Nunito"/>
                <a:cs typeface="Nunito"/>
                <a:sym typeface="Nunito"/>
                <a:hlinkClick r:id="rId5" action="ppaction://hlinksldjump">
                  <a:extLst>
                    <a:ext uri="{A12FA001-AC4F-418D-AE19-62706E023703}">
                      <ahyp:hlinkClr xmlns:ahyp="http://schemas.microsoft.com/office/drawing/2018/hyperlinkcolor" val="tx"/>
                    </a:ext>
                  </a:extLst>
                </a:hlinkClick>
              </a:rPr>
              <a:t>The set</a:t>
            </a:r>
            <a:endParaRPr sz="1600">
              <a:solidFill>
                <a:schemeClr val="dk1"/>
              </a:solidFill>
              <a:latin typeface="Nunito"/>
              <a:ea typeface="Nunito"/>
              <a:cs typeface="Nunito"/>
              <a:sym typeface="Nunito"/>
            </a:endParaRPr>
          </a:p>
          <a:p>
            <a:pPr marL="0" lvl="0" indent="0" algn="l" rtl="0">
              <a:lnSpc>
                <a:spcPct val="100000"/>
              </a:lnSpc>
              <a:spcBef>
                <a:spcPts val="1200"/>
              </a:spcBef>
              <a:spcAft>
                <a:spcPts val="0"/>
              </a:spcAft>
              <a:buNone/>
            </a:pPr>
            <a:r>
              <a:rPr lang="en" sz="1600" u="sng">
                <a:solidFill>
                  <a:schemeClr val="accent5"/>
                </a:solidFill>
                <a:latin typeface="Nunito"/>
                <a:ea typeface="Nunito"/>
                <a:cs typeface="Nunito"/>
                <a:sym typeface="Nunito"/>
                <a:hlinkClick r:id="rId6" action="ppaction://hlinksldjump">
                  <a:extLst>
                    <a:ext uri="{A12FA001-AC4F-418D-AE19-62706E023703}">
                      <ahyp:hlinkClr xmlns:ahyp="http://schemas.microsoft.com/office/drawing/2018/hyperlinkcolor" val="tx"/>
                    </a:ext>
                  </a:extLst>
                </a:hlinkClick>
              </a:rPr>
              <a:t>The performers</a:t>
            </a:r>
            <a:endParaRPr sz="1600">
              <a:solidFill>
                <a:schemeClr val="dk1"/>
              </a:solidFill>
              <a:latin typeface="Nunito"/>
              <a:ea typeface="Nunito"/>
              <a:cs typeface="Nunito"/>
              <a:sym typeface="Nunito"/>
            </a:endParaRPr>
          </a:p>
          <a:p>
            <a:pPr marL="0" lvl="0" indent="0" algn="l" rtl="0">
              <a:lnSpc>
                <a:spcPct val="100000"/>
              </a:lnSpc>
              <a:spcBef>
                <a:spcPts val="1200"/>
              </a:spcBef>
              <a:spcAft>
                <a:spcPts val="0"/>
              </a:spcAft>
              <a:buNone/>
            </a:pPr>
            <a:r>
              <a:rPr lang="en" sz="1600" u="sng">
                <a:solidFill>
                  <a:schemeClr val="hlink"/>
                </a:solidFill>
                <a:latin typeface="Nunito"/>
                <a:ea typeface="Nunito"/>
                <a:cs typeface="Nunito"/>
                <a:sym typeface="Nunito"/>
                <a:hlinkClick r:id="rId7" action="ppaction://hlinksldjump"/>
              </a:rPr>
              <a:t>Lights / Video / Sound</a:t>
            </a:r>
            <a:endParaRPr sz="1600">
              <a:solidFill>
                <a:schemeClr val="dk1"/>
              </a:solidFill>
              <a:latin typeface="Nunito"/>
              <a:ea typeface="Nunito"/>
              <a:cs typeface="Nunito"/>
              <a:sym typeface="Nunito"/>
            </a:endParaRPr>
          </a:p>
          <a:p>
            <a:pPr marL="0" lvl="0" indent="0" algn="l" rtl="0">
              <a:lnSpc>
                <a:spcPct val="100000"/>
              </a:lnSpc>
              <a:spcBef>
                <a:spcPts val="1200"/>
              </a:spcBef>
              <a:spcAft>
                <a:spcPts val="0"/>
              </a:spcAft>
              <a:buNone/>
            </a:pPr>
            <a:r>
              <a:rPr lang="en" sz="1600" u="sng">
                <a:solidFill>
                  <a:schemeClr val="accent5"/>
                </a:solidFill>
                <a:latin typeface="Nunito"/>
                <a:ea typeface="Nunito"/>
                <a:cs typeface="Nunito"/>
                <a:sym typeface="Nunito"/>
                <a:hlinkClick r:id="rId8" action="ppaction://hlinksldjump">
                  <a:extLst>
                    <a:ext uri="{A12FA001-AC4F-418D-AE19-62706E023703}">
                      <ahyp:hlinkClr xmlns:ahyp="http://schemas.microsoft.com/office/drawing/2018/hyperlinkcolor" val="tx"/>
                    </a:ext>
                  </a:extLst>
                </a:hlinkClick>
              </a:rPr>
              <a:t>Things you might find intense</a:t>
            </a:r>
            <a:endParaRPr sz="1600">
              <a:solidFill>
                <a:schemeClr val="dk1"/>
              </a:solidFill>
              <a:latin typeface="Nunito"/>
              <a:ea typeface="Nunito"/>
              <a:cs typeface="Nunito"/>
              <a:sym typeface="Nunito"/>
            </a:endParaRPr>
          </a:p>
          <a:p>
            <a:pPr marL="0" lvl="0" indent="0" algn="l" rtl="0">
              <a:lnSpc>
                <a:spcPct val="100000"/>
              </a:lnSpc>
              <a:spcBef>
                <a:spcPts val="1200"/>
              </a:spcBef>
              <a:spcAft>
                <a:spcPts val="0"/>
              </a:spcAft>
              <a:buClr>
                <a:schemeClr val="dk1"/>
              </a:buClr>
              <a:buSzPts val="1100"/>
              <a:buFont typeface="Arial"/>
              <a:buNone/>
            </a:pPr>
            <a:r>
              <a:rPr lang="en" sz="1600" u="sng">
                <a:solidFill>
                  <a:schemeClr val="hlink"/>
                </a:solidFill>
                <a:latin typeface="Nunito"/>
                <a:ea typeface="Nunito"/>
                <a:cs typeface="Nunito"/>
                <a:sym typeface="Nunito"/>
                <a:hlinkClick r:id="rId9" action="ppaction://hlinksldjump"/>
              </a:rPr>
              <a:t>Sound intensity chart</a:t>
            </a:r>
            <a:endParaRPr sz="1600">
              <a:solidFill>
                <a:schemeClr val="dk1"/>
              </a:solidFill>
              <a:latin typeface="Nunito"/>
              <a:ea typeface="Nunito"/>
              <a:cs typeface="Nunito"/>
              <a:sym typeface="Nunito"/>
            </a:endParaRPr>
          </a:p>
          <a:p>
            <a:pPr marL="0" lvl="0" indent="0" algn="l" rtl="0">
              <a:lnSpc>
                <a:spcPct val="100000"/>
              </a:lnSpc>
              <a:spcBef>
                <a:spcPts val="1200"/>
              </a:spcBef>
              <a:spcAft>
                <a:spcPts val="1200"/>
              </a:spcAft>
              <a:buClr>
                <a:schemeClr val="dk1"/>
              </a:buClr>
              <a:buSzPts val="1100"/>
              <a:buFont typeface="Arial"/>
              <a:buNone/>
            </a:pPr>
            <a:endParaRPr sz="1600">
              <a:solidFill>
                <a:schemeClr val="dk1"/>
              </a:solidFill>
              <a:latin typeface="Nunito"/>
              <a:ea typeface="Nunito"/>
              <a:cs typeface="Nunito"/>
              <a:sym typeface="Nunito"/>
            </a:endParaRPr>
          </a:p>
        </p:txBody>
      </p:sp>
      <p:sp>
        <p:nvSpPr>
          <p:cNvPr id="69" name="Google Shape;69;p15"/>
          <p:cNvSpPr txBox="1">
            <a:spLocks noGrp="1"/>
          </p:cNvSpPr>
          <p:nvPr>
            <p:ph type="title"/>
          </p:nvPr>
        </p:nvSpPr>
        <p:spPr>
          <a:xfrm>
            <a:off x="360675" y="926550"/>
            <a:ext cx="8520600" cy="370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1600">
                <a:solidFill>
                  <a:schemeClr val="dk2"/>
                </a:solidFill>
                <a:latin typeface="Nunito ExtraLight"/>
                <a:ea typeface="Nunito ExtraLight"/>
                <a:cs typeface="Nunito ExtraLight"/>
                <a:sym typeface="Nunito ExtraLight"/>
              </a:rPr>
              <a:t>You can click on the things you want to know about</a:t>
            </a:r>
            <a:endParaRPr>
              <a:latin typeface="Nunito ExtraLight"/>
              <a:ea typeface="Nunito ExtraLight"/>
              <a:cs typeface="Nunito ExtraLight"/>
              <a:sym typeface="Nunito Extra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65812" y="80850"/>
            <a:ext cx="85206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Nunito"/>
                <a:ea typeface="Nunito"/>
                <a:cs typeface="Nunito"/>
                <a:sym typeface="Nunito"/>
              </a:rPr>
              <a:t>Location &amp; Schedule</a:t>
            </a:r>
            <a:endParaRPr sz="1800" b="1" dirty="0">
              <a:latin typeface="Nunito"/>
              <a:ea typeface="Nunito"/>
              <a:cs typeface="Nunito"/>
              <a:sym typeface="Nunito"/>
            </a:endParaRPr>
          </a:p>
          <a:p>
            <a:pPr marL="0" lvl="0" indent="0" algn="l" rtl="0">
              <a:spcBef>
                <a:spcPts val="0"/>
              </a:spcBef>
              <a:spcAft>
                <a:spcPts val="0"/>
              </a:spcAft>
              <a:buNone/>
            </a:pPr>
            <a:r>
              <a:rPr lang="en" sz="1800" dirty="0"/>
              <a:t> </a:t>
            </a:r>
            <a:endParaRPr sz="1800" dirty="0"/>
          </a:p>
        </p:txBody>
      </p:sp>
      <p:sp>
        <p:nvSpPr>
          <p:cNvPr id="75" name="Google Shape;75;p16"/>
          <p:cNvSpPr txBox="1">
            <a:spLocks noGrp="1"/>
          </p:cNvSpPr>
          <p:nvPr>
            <p:ph type="body" idx="1"/>
          </p:nvPr>
        </p:nvSpPr>
        <p:spPr>
          <a:xfrm>
            <a:off x="69157" y="364030"/>
            <a:ext cx="5409559" cy="449372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 sz="1000" b="1" dirty="0">
                <a:solidFill>
                  <a:schemeClr val="dk1"/>
                </a:solidFill>
                <a:latin typeface="Nunito"/>
                <a:ea typeface="Nunito"/>
                <a:cs typeface="Nunito"/>
                <a:sym typeface="Nunito"/>
              </a:rPr>
              <a:t>Adress of the venue: </a:t>
            </a:r>
            <a:r>
              <a:rPr lang="en" sz="1000" dirty="0">
                <a:solidFill>
                  <a:schemeClr val="dk1"/>
                </a:solidFill>
                <a:latin typeface="Nunito"/>
                <a:ea typeface="Nunito"/>
                <a:cs typeface="Nunito"/>
                <a:sym typeface="Nunito"/>
              </a:rPr>
              <a:t>Teatro delle Passioni, Via Antonio Peretti, 9, 41124 Modena, Italy</a:t>
            </a:r>
            <a:endParaRPr sz="1000" dirty="0">
              <a:solidFill>
                <a:schemeClr val="dk1"/>
              </a:solidFill>
              <a:latin typeface="Nunito Medium"/>
              <a:ea typeface="Nunito Medium"/>
              <a:cs typeface="Nunito Medium"/>
              <a:sym typeface="Nunito Medium"/>
            </a:endParaRPr>
          </a:p>
          <a:p>
            <a:pPr marL="0" lvl="0" indent="0" algn="just" rtl="0">
              <a:lnSpc>
                <a:spcPct val="100000"/>
              </a:lnSpc>
              <a:spcBef>
                <a:spcPts val="0"/>
              </a:spcBef>
              <a:spcAft>
                <a:spcPts val="0"/>
              </a:spcAft>
              <a:buNone/>
            </a:pPr>
            <a:endParaRPr sz="10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r>
              <a:rPr lang="en" sz="1000" b="1" dirty="0">
                <a:solidFill>
                  <a:schemeClr val="dk1"/>
                </a:solidFill>
                <a:latin typeface="Nunito"/>
                <a:ea typeface="Nunito"/>
                <a:cs typeface="Nunito"/>
                <a:sym typeface="Nunito"/>
              </a:rPr>
              <a:t>Visual description of the entrance in the space: </a:t>
            </a:r>
            <a:r>
              <a:rPr lang="en-US" sz="1000" dirty="0">
                <a:solidFill>
                  <a:schemeClr val="dk1"/>
                </a:solidFill>
                <a:latin typeface="Nunito"/>
                <a:ea typeface="Nunito"/>
                <a:cs typeface="Nunito"/>
                <a:sym typeface="Nunito"/>
              </a:rPr>
              <a:t>The building of the theatre is yellow. The theatre is accessed from the square through an external corridor on the left side of the building. </a:t>
            </a:r>
          </a:p>
          <a:p>
            <a:pPr marL="0" lvl="0" indent="0" algn="just" rtl="0">
              <a:lnSpc>
                <a:spcPct val="100000"/>
              </a:lnSpc>
              <a:spcBef>
                <a:spcPts val="0"/>
              </a:spcBef>
              <a:spcAft>
                <a:spcPts val="0"/>
              </a:spcAft>
              <a:buNone/>
            </a:pPr>
            <a:endParaRPr sz="10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r>
              <a:rPr lang="en" sz="1000" b="1" dirty="0">
                <a:solidFill>
                  <a:schemeClr val="dk1"/>
                </a:solidFill>
                <a:latin typeface="Nunito"/>
                <a:ea typeface="Nunito"/>
                <a:cs typeface="Nunito"/>
                <a:sym typeface="Nunito"/>
              </a:rPr>
              <a:t>Visual description of the performance studio: </a:t>
            </a:r>
            <a:r>
              <a:rPr lang="en-US" sz="1000" dirty="0">
                <a:solidFill>
                  <a:schemeClr val="dk1"/>
                </a:solidFill>
                <a:latin typeface="Nunito"/>
                <a:ea typeface="Nunito"/>
                <a:cs typeface="Nunito"/>
                <a:sym typeface="Nunito"/>
              </a:rPr>
              <a:t>The hall is accessed from a corridor. On the right there is a modular staircase that can be opened or closed adding or removing seats according to need. The seats are water green and without armrest. The stage is at floor level without lifts. There is no curtain. </a:t>
            </a:r>
            <a:endParaRPr lang="en" sz="10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endParaRPr sz="10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r>
              <a:rPr lang="en" sz="1000" b="1" dirty="0">
                <a:solidFill>
                  <a:schemeClr val="dk1"/>
                </a:solidFill>
                <a:latin typeface="Nunito"/>
                <a:ea typeface="Nunito"/>
                <a:cs typeface="Nunito"/>
                <a:sym typeface="Nunito"/>
              </a:rPr>
              <a:t>Total number of seats: </a:t>
            </a:r>
            <a:r>
              <a:rPr lang="en-US" sz="1000" dirty="0">
                <a:solidFill>
                  <a:schemeClr val="dk1"/>
                </a:solidFill>
                <a:latin typeface="Nunito"/>
                <a:ea typeface="Nunito"/>
                <a:cs typeface="Nunito"/>
                <a:sym typeface="Nunito"/>
              </a:rPr>
              <a:t>The total number of seats with the staircase open is 140, but can be reduced as needed. For the BLOT show there will be 84 seats, arranged in 6 rows with a central corridor.</a:t>
            </a:r>
          </a:p>
          <a:p>
            <a:pPr marL="0" lvl="0" indent="0" algn="just" rtl="0">
              <a:lnSpc>
                <a:spcPct val="100000"/>
              </a:lnSpc>
              <a:spcBef>
                <a:spcPts val="0"/>
              </a:spcBef>
              <a:spcAft>
                <a:spcPts val="0"/>
              </a:spcAft>
              <a:buNone/>
            </a:pPr>
            <a:r>
              <a:rPr lang="en-US" sz="1000" dirty="0">
                <a:solidFill>
                  <a:schemeClr val="dk1"/>
                </a:solidFill>
                <a:latin typeface="Nunito"/>
                <a:ea typeface="Nunito"/>
                <a:cs typeface="Nunito"/>
                <a:sym typeface="Nunito"/>
              </a:rPr>
              <a:t> </a:t>
            </a:r>
          </a:p>
          <a:p>
            <a:pPr marL="0" lvl="0" indent="0" algn="just" rtl="0">
              <a:lnSpc>
                <a:spcPct val="100000"/>
              </a:lnSpc>
              <a:spcBef>
                <a:spcPts val="0"/>
              </a:spcBef>
              <a:spcAft>
                <a:spcPts val="0"/>
              </a:spcAft>
              <a:buNone/>
            </a:pPr>
            <a:r>
              <a:rPr lang="en" sz="1000" b="1" dirty="0">
                <a:solidFill>
                  <a:schemeClr val="dk1"/>
                </a:solidFill>
                <a:latin typeface="Nunito"/>
                <a:ea typeface="Nunito"/>
                <a:cs typeface="Nunito"/>
                <a:sym typeface="Nunito"/>
              </a:rPr>
              <a:t>Do they have numbers: </a:t>
            </a:r>
            <a:r>
              <a:rPr lang="en" sz="1000" dirty="0">
                <a:solidFill>
                  <a:schemeClr val="dk1"/>
                </a:solidFill>
                <a:latin typeface="Nunito"/>
                <a:ea typeface="Nunito"/>
                <a:cs typeface="Nunito"/>
                <a:sym typeface="Nunito"/>
              </a:rPr>
              <a:t>Yes</a:t>
            </a:r>
            <a:endParaRPr sz="10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endParaRPr sz="1000" dirty="0">
              <a:solidFill>
                <a:schemeClr val="dk1"/>
              </a:solidFill>
              <a:latin typeface="Nunito"/>
              <a:ea typeface="Nunito"/>
              <a:cs typeface="Nunito"/>
              <a:sym typeface="Nunito"/>
            </a:endParaRPr>
          </a:p>
          <a:p>
            <a:pPr marL="0" lvl="0" indent="0" algn="just" rtl="0">
              <a:lnSpc>
                <a:spcPct val="100000"/>
              </a:lnSpc>
              <a:spcBef>
                <a:spcPts val="0"/>
              </a:spcBef>
              <a:spcAft>
                <a:spcPts val="0"/>
              </a:spcAft>
              <a:buNone/>
            </a:pPr>
            <a:r>
              <a:rPr lang="en" sz="1000" b="1" dirty="0">
                <a:solidFill>
                  <a:schemeClr val="dk1"/>
                </a:solidFill>
                <a:latin typeface="Nunito"/>
                <a:ea typeface="Nunito"/>
                <a:cs typeface="Nunito"/>
                <a:sym typeface="Nunito"/>
              </a:rPr>
              <a:t>Are there any special place where the neurodiverse people can be seated: </a:t>
            </a:r>
            <a:r>
              <a:rPr lang="en-US" sz="1000" dirty="0">
                <a:solidFill>
                  <a:schemeClr val="dk1"/>
                </a:solidFill>
                <a:latin typeface="Nunito"/>
                <a:ea typeface="Nunito"/>
                <a:cs typeface="Nunito"/>
                <a:sym typeface="Nunito"/>
              </a:rPr>
              <a:t>Yes, in the seats on the central corridor (right and left) to facilitate the exit in case of need; the first row and the space in front of the first row is reserved for people with wheelchairs. </a:t>
            </a:r>
          </a:p>
          <a:p>
            <a:pPr marL="0" lvl="0" indent="0" algn="just" rtl="0">
              <a:lnSpc>
                <a:spcPct val="100000"/>
              </a:lnSpc>
              <a:spcBef>
                <a:spcPts val="0"/>
              </a:spcBef>
              <a:spcAft>
                <a:spcPts val="0"/>
              </a:spcAft>
              <a:buNone/>
            </a:pPr>
            <a:endParaRPr sz="1000" dirty="0">
              <a:solidFill>
                <a:schemeClr val="dk1"/>
              </a:solidFill>
              <a:latin typeface="Nunito"/>
              <a:ea typeface="Nunito"/>
              <a:cs typeface="Nunito"/>
              <a:sym typeface="Nunito"/>
            </a:endParaRPr>
          </a:p>
          <a:p>
            <a:pPr marL="0" indent="0" algn="just">
              <a:lnSpc>
                <a:spcPct val="100000"/>
              </a:lnSpc>
              <a:buNone/>
            </a:pPr>
            <a:r>
              <a:rPr lang="en-US" sz="1000" b="1" dirty="0">
                <a:solidFill>
                  <a:schemeClr val="dk1"/>
                </a:solidFill>
                <a:latin typeface="Nunito"/>
                <a:ea typeface="Nunito"/>
                <a:cs typeface="Nunito"/>
                <a:sym typeface="Nunito"/>
              </a:rPr>
              <a:t>Can you make the access of neurodiverse audience after the rest of the audience is already seated, just prior to the start of the performance: </a:t>
            </a:r>
            <a:r>
              <a:rPr lang="en-US" sz="1000" dirty="0">
                <a:solidFill>
                  <a:schemeClr val="dk1"/>
                </a:solidFill>
                <a:latin typeface="Nunito"/>
                <a:ea typeface="Nunito"/>
                <a:cs typeface="Nunito"/>
                <a:sym typeface="Nunito"/>
              </a:rPr>
              <a:t>Yes, if they report their presence to the theatre staff.</a:t>
            </a:r>
          </a:p>
          <a:p>
            <a:pPr marL="0" indent="0" algn="just">
              <a:lnSpc>
                <a:spcPct val="100000"/>
              </a:lnSpc>
              <a:buNone/>
            </a:pPr>
            <a:endParaRPr sz="1000" dirty="0">
              <a:solidFill>
                <a:schemeClr val="dk1"/>
              </a:solidFill>
              <a:latin typeface="Nunito Medium"/>
              <a:ea typeface="Nunito Medium"/>
              <a:cs typeface="Nunito Medium"/>
              <a:sym typeface="Nunito Medium"/>
            </a:endParaRPr>
          </a:p>
          <a:p>
            <a:pPr marL="0" lvl="0" indent="0" algn="just" rtl="0">
              <a:lnSpc>
                <a:spcPct val="100000"/>
              </a:lnSpc>
              <a:spcBef>
                <a:spcPts val="0"/>
              </a:spcBef>
              <a:spcAft>
                <a:spcPts val="0"/>
              </a:spcAft>
              <a:buClr>
                <a:schemeClr val="dk1"/>
              </a:buClr>
              <a:buSzPts val="1100"/>
              <a:buFont typeface="Arial"/>
              <a:buNone/>
            </a:pPr>
            <a:r>
              <a:rPr lang="en" sz="1000" b="1" dirty="0">
                <a:solidFill>
                  <a:schemeClr val="dk1"/>
                </a:solidFill>
                <a:latin typeface="Nunito Medium"/>
                <a:ea typeface="Nunito Medium"/>
                <a:cs typeface="Nunito Medium"/>
                <a:sym typeface="Nunito Medium"/>
              </a:rPr>
              <a:t>Can you organize a comfort zone? </a:t>
            </a:r>
            <a:r>
              <a:rPr lang="en" sz="1000" dirty="0">
                <a:solidFill>
                  <a:schemeClr val="dk1"/>
                </a:solidFill>
                <a:latin typeface="Nunito Medium"/>
                <a:ea typeface="Nunito Medium"/>
                <a:cs typeface="Nunito Medium"/>
                <a:sym typeface="Nunito Medium"/>
              </a:rPr>
              <a:t>Yes</a:t>
            </a:r>
            <a:endParaRPr sz="1000" dirty="0">
              <a:solidFill>
                <a:schemeClr val="dk1"/>
              </a:solidFill>
              <a:latin typeface="Nunito Medium"/>
              <a:ea typeface="Nunito Medium"/>
              <a:cs typeface="Nunito Medium"/>
              <a:sym typeface="Nunito Medium"/>
            </a:endParaRPr>
          </a:p>
          <a:p>
            <a:pPr marL="0" lvl="0" indent="0" algn="just" rtl="0">
              <a:lnSpc>
                <a:spcPct val="100000"/>
              </a:lnSpc>
              <a:spcBef>
                <a:spcPts val="0"/>
              </a:spcBef>
              <a:spcAft>
                <a:spcPts val="0"/>
              </a:spcAft>
              <a:buClr>
                <a:schemeClr val="dk1"/>
              </a:buClr>
              <a:buSzPts val="1100"/>
              <a:buFont typeface="Arial"/>
              <a:buNone/>
            </a:pPr>
            <a:endParaRPr sz="1000" dirty="0">
              <a:solidFill>
                <a:schemeClr val="dk1"/>
              </a:solidFill>
              <a:latin typeface="Nunito Medium"/>
              <a:ea typeface="Nunito Medium"/>
              <a:cs typeface="Nunito Medium"/>
              <a:sym typeface="Nunito Medium"/>
            </a:endParaRPr>
          </a:p>
          <a:p>
            <a:pPr marL="0" lvl="0" indent="0" algn="just" rtl="0">
              <a:lnSpc>
                <a:spcPct val="100000"/>
              </a:lnSpc>
              <a:spcBef>
                <a:spcPts val="0"/>
              </a:spcBef>
              <a:spcAft>
                <a:spcPts val="0"/>
              </a:spcAft>
              <a:buClr>
                <a:schemeClr val="dk1"/>
              </a:buClr>
              <a:buSzPts val="1100"/>
              <a:buFont typeface="Arial"/>
              <a:buNone/>
            </a:pPr>
            <a:r>
              <a:rPr lang="en" sz="1000" b="1" dirty="0">
                <a:solidFill>
                  <a:schemeClr val="dk1"/>
                </a:solidFill>
                <a:latin typeface="Nunito Medium"/>
                <a:ea typeface="Nunito Medium"/>
                <a:cs typeface="Nunito Medium"/>
                <a:sym typeface="Nunito Medium"/>
              </a:rPr>
              <a:t>Visual description of the comfort zone: </a:t>
            </a:r>
            <a:r>
              <a:rPr lang="en-US" sz="1000" dirty="0">
                <a:solidFill>
                  <a:schemeClr val="dk1"/>
                </a:solidFill>
                <a:latin typeface="Nunito Medium"/>
                <a:ea typeface="Nunito Medium"/>
                <a:cs typeface="Nunito Medium"/>
                <a:sym typeface="Nunito Medium"/>
              </a:rPr>
              <a:t>A slightly secluded place will be set up with seats, soft objects and water. </a:t>
            </a:r>
            <a:endParaRPr sz="1000" dirty="0">
              <a:solidFill>
                <a:schemeClr val="dk1"/>
              </a:solidFill>
              <a:latin typeface="Nunito Medium"/>
              <a:ea typeface="Nunito Medium"/>
              <a:cs typeface="Nunito Medium"/>
              <a:sym typeface="Nunito Medium"/>
            </a:endParaRPr>
          </a:p>
        </p:txBody>
      </p:sp>
      <p:pic>
        <p:nvPicPr>
          <p:cNvPr id="76" name="Google Shape;76;p16"/>
          <p:cNvPicPr preferRelativeResize="0"/>
          <p:nvPr/>
        </p:nvPicPr>
        <p:blipFill>
          <a:blip r:embed="rId3">
            <a:alphaModFix/>
          </a:blip>
          <a:stretch>
            <a:fillRect/>
          </a:stretch>
        </p:blipFill>
        <p:spPr>
          <a:xfrm>
            <a:off x="5605997" y="285750"/>
            <a:ext cx="3468845" cy="2228850"/>
          </a:xfrm>
          <a:prstGeom prst="rect">
            <a:avLst/>
          </a:prstGeom>
          <a:noFill/>
          <a:ln>
            <a:noFill/>
          </a:ln>
        </p:spPr>
      </p:pic>
      <p:pic>
        <p:nvPicPr>
          <p:cNvPr id="77" name="Google Shape;77;p16"/>
          <p:cNvPicPr preferRelativeResize="0"/>
          <p:nvPr/>
        </p:nvPicPr>
        <p:blipFill>
          <a:blip r:embed="rId3">
            <a:alphaModFix/>
          </a:blip>
          <a:stretch>
            <a:fillRect/>
          </a:stretch>
        </p:blipFill>
        <p:spPr>
          <a:xfrm>
            <a:off x="5605997" y="2628900"/>
            <a:ext cx="3468846" cy="2228850"/>
          </a:xfrm>
          <a:prstGeom prst="rect">
            <a:avLst/>
          </a:prstGeom>
          <a:noFill/>
          <a:ln>
            <a:noFill/>
          </a:ln>
        </p:spPr>
      </p:pic>
      <p:sp>
        <p:nvSpPr>
          <p:cNvPr id="78" name="Google Shape;78;p16"/>
          <p:cNvSpPr txBox="1">
            <a:spLocks noGrp="1"/>
          </p:cNvSpPr>
          <p:nvPr>
            <p:ph type="title"/>
          </p:nvPr>
        </p:nvSpPr>
        <p:spPr>
          <a:xfrm>
            <a:off x="69158" y="4829582"/>
            <a:ext cx="5409558"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latin typeface="Nunito"/>
                <a:ea typeface="Nunito"/>
                <a:cs typeface="Nunito"/>
                <a:sym typeface="Nunito"/>
              </a:rPr>
              <a:t>Exact date and time of the performance: 24</a:t>
            </a:r>
            <a:r>
              <a:rPr lang="en" sz="1200" b="1" baseline="30000" dirty="0">
                <a:latin typeface="Nunito"/>
                <a:ea typeface="Nunito"/>
                <a:cs typeface="Nunito"/>
                <a:sym typeface="Nunito"/>
              </a:rPr>
              <a:t>th</a:t>
            </a:r>
            <a:r>
              <a:rPr lang="en" sz="1200" b="1" dirty="0">
                <a:latin typeface="Nunito"/>
                <a:ea typeface="Nunito"/>
                <a:cs typeface="Nunito"/>
                <a:sym typeface="Nunito"/>
              </a:rPr>
              <a:t> May 2025 at 19.00</a:t>
            </a:r>
            <a:br>
              <a:rPr lang="en" sz="1200" b="1" dirty="0">
                <a:latin typeface="Nunito"/>
                <a:ea typeface="Nunito"/>
                <a:cs typeface="Nunito"/>
                <a:sym typeface="Nunito"/>
              </a:rPr>
            </a:br>
            <a:endParaRPr sz="1200" b="1" dirty="0">
              <a:latin typeface="Nunito"/>
              <a:ea typeface="Nunito"/>
              <a:cs typeface="Nunito"/>
              <a:sym typeface="Nunito"/>
            </a:endParaRPr>
          </a:p>
          <a:p>
            <a:pPr marL="0" lvl="0" indent="0" algn="l" rtl="0">
              <a:spcBef>
                <a:spcPts val="0"/>
              </a:spcBef>
              <a:spcAft>
                <a:spcPts val="0"/>
              </a:spcAft>
              <a:buNone/>
            </a:pPr>
            <a:r>
              <a:rPr lang="en" sz="1200" dirty="0"/>
              <a:t> </a:t>
            </a:r>
            <a:endParaRPr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85750"/>
            <a:ext cx="29646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Nunito"/>
                <a:ea typeface="Nunito"/>
                <a:cs typeface="Nunito"/>
                <a:sym typeface="Nunito"/>
              </a:rPr>
              <a:t>The story</a:t>
            </a:r>
            <a:endParaRPr sz="1800" b="1">
              <a:latin typeface="Nunito"/>
              <a:ea typeface="Nunito"/>
              <a:cs typeface="Nunito"/>
              <a:sym typeface="Nunito"/>
            </a:endParaRPr>
          </a:p>
          <a:p>
            <a:pPr marL="0" lvl="0" indent="0" algn="l" rtl="0">
              <a:spcBef>
                <a:spcPts val="0"/>
              </a:spcBef>
              <a:spcAft>
                <a:spcPts val="0"/>
              </a:spcAft>
              <a:buNone/>
            </a:pPr>
            <a:r>
              <a:rPr lang="en" sz="1800"/>
              <a:t> </a:t>
            </a:r>
            <a:endParaRPr sz="1800"/>
          </a:p>
        </p:txBody>
      </p:sp>
      <p:sp>
        <p:nvSpPr>
          <p:cNvPr id="84" name="Google Shape;84;p17"/>
          <p:cNvSpPr txBox="1">
            <a:spLocks noGrp="1"/>
          </p:cNvSpPr>
          <p:nvPr>
            <p:ph type="body" idx="1"/>
          </p:nvPr>
        </p:nvSpPr>
        <p:spPr>
          <a:xfrm>
            <a:off x="342550" y="792225"/>
            <a:ext cx="8496600" cy="1072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BLOT is about the </a:t>
            </a:r>
            <a:r>
              <a:rPr lang="en" sz="1200" b="1">
                <a:solidFill>
                  <a:schemeClr val="dk1"/>
                </a:solidFill>
                <a:latin typeface="Nunito"/>
                <a:ea typeface="Nunito"/>
                <a:cs typeface="Nunito"/>
                <a:sym typeface="Nunito"/>
              </a:rPr>
              <a:t>invisible world inside our bodies</a:t>
            </a:r>
            <a:r>
              <a:rPr lang="en" sz="1200">
                <a:solidFill>
                  <a:schemeClr val="dk1"/>
                </a:solidFill>
                <a:latin typeface="Nunito"/>
                <a:ea typeface="Nunito"/>
                <a:cs typeface="Nunito"/>
                <a:sym typeface="Nunito"/>
              </a:rPr>
              <a:t>. Trillions of bacteria live on our skin and in our organs, helping us </a:t>
            </a:r>
            <a:r>
              <a:rPr lang="en" sz="1200" b="1">
                <a:solidFill>
                  <a:schemeClr val="dk1"/>
                </a:solidFill>
                <a:latin typeface="Nunito"/>
                <a:ea typeface="Nunito"/>
                <a:cs typeface="Nunito"/>
                <a:sym typeface="Nunito"/>
              </a:rPr>
              <a:t>digest food, fight illness, and stay healthy</a:t>
            </a:r>
            <a:r>
              <a:rPr lang="en" sz="1200">
                <a:solidFill>
                  <a:schemeClr val="dk1"/>
                </a:solidFill>
                <a:latin typeface="Nunito"/>
                <a:ea typeface="Nunito"/>
                <a:cs typeface="Nunito"/>
                <a:sym typeface="Nunito"/>
              </a:rPr>
              <a:t>. The performance explores how these tiny organisms shape who we are and connect us to the world around us. Using movement, words, and images, the show reveals </a:t>
            </a:r>
            <a:r>
              <a:rPr lang="en" sz="1200" b="1">
                <a:solidFill>
                  <a:schemeClr val="dk1"/>
                </a:solidFill>
                <a:latin typeface="Nunito"/>
                <a:ea typeface="Nunito"/>
                <a:cs typeface="Nunito"/>
                <a:sym typeface="Nunito"/>
              </a:rPr>
              <a:t>the surprising ways bacteria influence our breath, sweat, and even emotions</a:t>
            </a:r>
            <a:r>
              <a:rPr lang="en" sz="1200">
                <a:solidFill>
                  <a:schemeClr val="dk1"/>
                </a:solidFill>
                <a:latin typeface="Nunito"/>
                <a:ea typeface="Nunito"/>
                <a:cs typeface="Nunito"/>
                <a:sym typeface="Nunito"/>
              </a:rPr>
              <a:t>. It invites us to see the human body not as something separate but as </a:t>
            </a:r>
            <a:r>
              <a:rPr lang="en" sz="1200" b="1">
                <a:solidFill>
                  <a:schemeClr val="dk1"/>
                </a:solidFill>
                <a:latin typeface="Nunito"/>
                <a:ea typeface="Nunito"/>
                <a:cs typeface="Nunito"/>
                <a:sym typeface="Nunito"/>
              </a:rPr>
              <a:t>a living system</a:t>
            </a:r>
            <a:r>
              <a:rPr lang="en" sz="1200">
                <a:solidFill>
                  <a:schemeClr val="dk1"/>
                </a:solidFill>
                <a:latin typeface="Nunito"/>
                <a:ea typeface="Nunito"/>
                <a:cs typeface="Nunito"/>
                <a:sym typeface="Nunito"/>
              </a:rPr>
              <a:t>, always changing and working together with the microscopic life within it.</a:t>
            </a: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p:txBody>
      </p:sp>
      <p:pic>
        <p:nvPicPr>
          <p:cNvPr id="85" name="Google Shape;85;p17"/>
          <p:cNvPicPr preferRelativeResize="0"/>
          <p:nvPr/>
        </p:nvPicPr>
        <p:blipFill rotWithShape="1">
          <a:blip r:embed="rId3">
            <a:alphaModFix/>
          </a:blip>
          <a:srcRect r="3484" b="11801"/>
          <a:stretch/>
        </p:blipFill>
        <p:spPr>
          <a:xfrm>
            <a:off x="4725250" y="2092300"/>
            <a:ext cx="4418750" cy="2691150"/>
          </a:xfrm>
          <a:prstGeom prst="rect">
            <a:avLst/>
          </a:prstGeom>
          <a:noFill/>
          <a:ln>
            <a:noFill/>
          </a:ln>
        </p:spPr>
      </p:pic>
      <p:pic>
        <p:nvPicPr>
          <p:cNvPr id="86" name="Google Shape;86;p17"/>
          <p:cNvPicPr preferRelativeResize="0"/>
          <p:nvPr/>
        </p:nvPicPr>
        <p:blipFill rotWithShape="1">
          <a:blip r:embed="rId4">
            <a:alphaModFix/>
          </a:blip>
          <a:srcRect l="20383" t="8017" r="6453" b="13452"/>
          <a:stretch/>
        </p:blipFill>
        <p:spPr>
          <a:xfrm>
            <a:off x="0" y="2092300"/>
            <a:ext cx="4456499" cy="2691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285750"/>
            <a:ext cx="85206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Nunito"/>
                <a:ea typeface="Nunito"/>
                <a:cs typeface="Nunito"/>
                <a:sym typeface="Nunito"/>
              </a:rPr>
              <a:t>The Set</a:t>
            </a:r>
            <a:endParaRPr sz="1800" b="1">
              <a:latin typeface="Nunito"/>
              <a:ea typeface="Nunito"/>
              <a:cs typeface="Nunito"/>
              <a:sym typeface="Nunito"/>
            </a:endParaRPr>
          </a:p>
          <a:p>
            <a:pPr marL="0" lvl="0" indent="0" algn="l" rtl="0">
              <a:spcBef>
                <a:spcPts val="0"/>
              </a:spcBef>
              <a:spcAft>
                <a:spcPts val="0"/>
              </a:spcAft>
              <a:buNone/>
            </a:pPr>
            <a:r>
              <a:rPr lang="en" sz="1800"/>
              <a:t> </a:t>
            </a:r>
            <a:endParaRPr sz="1800"/>
          </a:p>
        </p:txBody>
      </p:sp>
      <p:sp>
        <p:nvSpPr>
          <p:cNvPr id="92" name="Google Shape;92;p18"/>
          <p:cNvSpPr txBox="1">
            <a:spLocks noGrp="1"/>
          </p:cNvSpPr>
          <p:nvPr>
            <p:ph type="body" idx="1"/>
          </p:nvPr>
        </p:nvSpPr>
        <p:spPr>
          <a:xfrm>
            <a:off x="311700" y="1162250"/>
            <a:ext cx="4568100" cy="3281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solidFill>
                  <a:schemeClr val="dk1"/>
                </a:solidFill>
                <a:latin typeface="Nunito"/>
                <a:ea typeface="Nunito"/>
                <a:cs typeface="Nunito"/>
                <a:sym typeface="Nunito"/>
              </a:rPr>
              <a:t>The performance has a very clean and clear set with </a:t>
            </a:r>
            <a:r>
              <a:rPr lang="en" sz="1200" b="1">
                <a:solidFill>
                  <a:schemeClr val="dk1"/>
                </a:solidFill>
                <a:latin typeface="Nunito"/>
                <a:ea typeface="Nunito"/>
                <a:cs typeface="Nunito"/>
                <a:sym typeface="Nunito"/>
              </a:rPr>
              <a:t>white dance floor</a:t>
            </a:r>
            <a:r>
              <a:rPr lang="en" sz="1200">
                <a:solidFill>
                  <a:schemeClr val="dk1"/>
                </a:solidFill>
                <a:latin typeface="Nunito"/>
                <a:ea typeface="Nunito"/>
                <a:cs typeface="Nunito"/>
                <a:sym typeface="Nunito"/>
              </a:rPr>
              <a:t> and </a:t>
            </a:r>
            <a:r>
              <a:rPr lang="en" sz="1200" b="1">
                <a:solidFill>
                  <a:schemeClr val="dk1"/>
                </a:solidFill>
                <a:latin typeface="Nunito"/>
                <a:ea typeface="Nunito"/>
                <a:cs typeface="Nunito"/>
                <a:sym typeface="Nunito"/>
              </a:rPr>
              <a:t>white background</a:t>
            </a:r>
            <a:r>
              <a:rPr lang="en" sz="1200">
                <a:solidFill>
                  <a:schemeClr val="dk1"/>
                </a:solidFill>
                <a:latin typeface="Nunito"/>
                <a:ea typeface="Nunito"/>
                <a:cs typeface="Nunito"/>
                <a:sym typeface="Nunito"/>
              </a:rPr>
              <a:t>. Sometimes, depending on the venue, the background can be </a:t>
            </a:r>
            <a:r>
              <a:rPr lang="en" sz="1200" b="1">
                <a:solidFill>
                  <a:schemeClr val="dk1"/>
                </a:solidFill>
                <a:latin typeface="Nunito"/>
                <a:ea typeface="Nunito"/>
                <a:cs typeface="Nunito"/>
                <a:sym typeface="Nunito"/>
              </a:rPr>
              <a:t>a wall</a:t>
            </a:r>
            <a:r>
              <a:rPr lang="en" sz="1200">
                <a:solidFill>
                  <a:schemeClr val="dk1"/>
                </a:solidFill>
                <a:latin typeface="Nunito"/>
                <a:ea typeface="Nunito"/>
                <a:cs typeface="Nunito"/>
                <a:sym typeface="Nunito"/>
              </a:rPr>
              <a:t>. On this background </a:t>
            </a:r>
            <a:r>
              <a:rPr lang="en" sz="1200" b="1">
                <a:solidFill>
                  <a:schemeClr val="dk1"/>
                </a:solidFill>
                <a:latin typeface="Nunito"/>
                <a:ea typeface="Nunito"/>
                <a:cs typeface="Nunito"/>
                <a:sym typeface="Nunito"/>
              </a:rPr>
              <a:t>surtitles</a:t>
            </a:r>
            <a:r>
              <a:rPr lang="en" sz="1200">
                <a:solidFill>
                  <a:schemeClr val="dk1"/>
                </a:solidFill>
                <a:latin typeface="Nunito"/>
                <a:ea typeface="Nunito"/>
                <a:cs typeface="Nunito"/>
                <a:sym typeface="Nunito"/>
              </a:rPr>
              <a:t> and </a:t>
            </a:r>
            <a:r>
              <a:rPr lang="en" sz="1200" b="1">
                <a:solidFill>
                  <a:schemeClr val="dk1"/>
                </a:solidFill>
                <a:latin typeface="Nunito"/>
                <a:ea typeface="Nunito"/>
                <a:cs typeface="Nunito"/>
                <a:sym typeface="Nunito"/>
              </a:rPr>
              <a:t>open captions</a:t>
            </a:r>
            <a:r>
              <a:rPr lang="en" sz="1200">
                <a:solidFill>
                  <a:schemeClr val="dk1"/>
                </a:solidFill>
                <a:latin typeface="Nunito"/>
                <a:ea typeface="Nunito"/>
                <a:cs typeface="Nunito"/>
                <a:sym typeface="Nunito"/>
              </a:rPr>
              <a:t> are projected.</a:t>
            </a: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200">
                <a:solidFill>
                  <a:schemeClr val="dk1"/>
                </a:solidFill>
                <a:latin typeface="Nunito"/>
                <a:ea typeface="Nunito"/>
                <a:cs typeface="Nunito"/>
                <a:sym typeface="Nunito"/>
              </a:rPr>
              <a:t>The set is also composed by:</a:t>
            </a:r>
            <a:endParaRPr sz="1200">
              <a:solidFill>
                <a:schemeClr val="dk1"/>
              </a:solidFill>
              <a:latin typeface="Nunito"/>
              <a:ea typeface="Nunito"/>
              <a:cs typeface="Nunito"/>
              <a:sym typeface="Nunito"/>
            </a:endParaRPr>
          </a:p>
          <a:p>
            <a:pPr marL="457200" lvl="0" indent="-304800" algn="l" rtl="0">
              <a:lnSpc>
                <a:spcPct val="100000"/>
              </a:lnSpc>
              <a:spcBef>
                <a:spcPts val="0"/>
              </a:spcBef>
              <a:spcAft>
                <a:spcPts val="0"/>
              </a:spcAft>
              <a:buClr>
                <a:schemeClr val="dk1"/>
              </a:buClr>
              <a:buSzPts val="1200"/>
              <a:buFont typeface="Nunito"/>
              <a:buChar char="●"/>
            </a:pPr>
            <a:r>
              <a:rPr lang="en" sz="1200" b="1">
                <a:solidFill>
                  <a:schemeClr val="dk1"/>
                </a:solidFill>
                <a:latin typeface="Nunito"/>
                <a:ea typeface="Nunito"/>
                <a:cs typeface="Nunito"/>
                <a:sym typeface="Nunito"/>
              </a:rPr>
              <a:t>Three (or four) piles of salt</a:t>
            </a:r>
            <a:r>
              <a:rPr lang="en" sz="1200">
                <a:solidFill>
                  <a:schemeClr val="dk1"/>
                </a:solidFill>
                <a:latin typeface="Nunito"/>
                <a:ea typeface="Nunito"/>
                <a:cs typeface="Nunito"/>
                <a:sym typeface="Nunito"/>
              </a:rPr>
              <a:t> placed on the right side of the back of the stage;</a:t>
            </a:r>
            <a:endParaRPr sz="1200">
              <a:solidFill>
                <a:schemeClr val="dk1"/>
              </a:solidFill>
              <a:latin typeface="Nunito"/>
              <a:ea typeface="Nunito"/>
              <a:cs typeface="Nunito"/>
              <a:sym typeface="Nunito"/>
            </a:endParaRPr>
          </a:p>
          <a:p>
            <a:pPr marL="457200" lvl="0" indent="-304800" algn="l" rtl="0">
              <a:lnSpc>
                <a:spcPct val="100000"/>
              </a:lnSpc>
              <a:spcBef>
                <a:spcPts val="0"/>
              </a:spcBef>
              <a:spcAft>
                <a:spcPts val="0"/>
              </a:spcAft>
              <a:buClr>
                <a:schemeClr val="dk1"/>
              </a:buClr>
              <a:buSzPts val="1200"/>
              <a:buFont typeface="Nunito"/>
              <a:buChar char="●"/>
            </a:pPr>
            <a:r>
              <a:rPr lang="en" sz="1200" b="1">
                <a:solidFill>
                  <a:schemeClr val="dk1"/>
                </a:solidFill>
                <a:latin typeface="Nunito"/>
                <a:ea typeface="Nunito"/>
                <a:cs typeface="Nunito"/>
                <a:sym typeface="Nunito"/>
              </a:rPr>
              <a:t>A white, tube-like object </a:t>
            </a:r>
            <a:r>
              <a:rPr lang="en" sz="1200">
                <a:solidFill>
                  <a:schemeClr val="dk1"/>
                </a:solidFill>
                <a:latin typeface="Nunito"/>
                <a:ea typeface="Nunito"/>
                <a:cs typeface="Nunito"/>
                <a:sym typeface="Nunito"/>
              </a:rPr>
              <a:t>from which fine sand pours at a specific moment during the show;</a:t>
            </a:r>
            <a:endParaRPr sz="1200">
              <a:solidFill>
                <a:schemeClr val="dk1"/>
              </a:solidFill>
              <a:latin typeface="Nunito"/>
              <a:ea typeface="Nunito"/>
              <a:cs typeface="Nunito"/>
              <a:sym typeface="Nunito"/>
            </a:endParaRPr>
          </a:p>
          <a:p>
            <a:pPr marL="457200" lvl="0" indent="-304800" algn="l" rtl="0">
              <a:lnSpc>
                <a:spcPct val="100000"/>
              </a:lnSpc>
              <a:spcBef>
                <a:spcPts val="0"/>
              </a:spcBef>
              <a:spcAft>
                <a:spcPts val="0"/>
              </a:spcAft>
              <a:buClr>
                <a:schemeClr val="dk1"/>
              </a:buClr>
              <a:buSzPts val="1200"/>
              <a:buFont typeface="Nunito"/>
              <a:buChar char="●"/>
            </a:pPr>
            <a:r>
              <a:rPr lang="en" sz="1200" b="1">
                <a:solidFill>
                  <a:schemeClr val="dk1"/>
                </a:solidFill>
                <a:latin typeface="Nunito"/>
                <a:ea typeface="Nunito"/>
                <a:cs typeface="Nunito"/>
                <a:sym typeface="Nunito"/>
              </a:rPr>
              <a:t>A microscope</a:t>
            </a:r>
            <a:r>
              <a:rPr lang="en" sz="1200">
                <a:solidFill>
                  <a:schemeClr val="dk1"/>
                </a:solidFill>
                <a:latin typeface="Nunito"/>
                <a:ea typeface="Nunito"/>
                <a:cs typeface="Nunito"/>
                <a:sym typeface="Nunito"/>
              </a:rPr>
              <a:t> on a stand on the right side of the back of the stage;</a:t>
            </a:r>
            <a:endParaRPr sz="1200">
              <a:solidFill>
                <a:schemeClr val="dk1"/>
              </a:solidFill>
              <a:latin typeface="Nunito"/>
              <a:ea typeface="Nunito"/>
              <a:cs typeface="Nunito"/>
              <a:sym typeface="Nunito"/>
            </a:endParaRPr>
          </a:p>
          <a:p>
            <a:pPr marL="457200" lvl="0" indent="-304800" algn="l" rtl="0">
              <a:lnSpc>
                <a:spcPct val="100000"/>
              </a:lnSpc>
              <a:spcBef>
                <a:spcPts val="0"/>
              </a:spcBef>
              <a:spcAft>
                <a:spcPts val="0"/>
              </a:spcAft>
              <a:buClr>
                <a:schemeClr val="dk1"/>
              </a:buClr>
              <a:buSzPts val="1200"/>
              <a:buFont typeface="Nunito"/>
              <a:buChar char="●"/>
            </a:pPr>
            <a:r>
              <a:rPr lang="en" sz="1200" b="1">
                <a:solidFill>
                  <a:schemeClr val="dk1"/>
                </a:solidFill>
                <a:latin typeface="Nunito"/>
                <a:ea typeface="Nunito"/>
                <a:cs typeface="Nunito"/>
                <a:sym typeface="Nunito"/>
              </a:rPr>
              <a:t>A flat TV</a:t>
            </a:r>
            <a:r>
              <a:rPr lang="en" sz="1200">
                <a:solidFill>
                  <a:schemeClr val="dk1"/>
                </a:solidFill>
                <a:latin typeface="Nunito"/>
                <a:ea typeface="Nunito"/>
                <a:cs typeface="Nunito"/>
                <a:sym typeface="Nunito"/>
              </a:rPr>
              <a:t>, hanged from the ceiling, on the right side of the front of the stage. </a:t>
            </a:r>
            <a:endParaRPr sz="1200">
              <a:solidFill>
                <a:schemeClr val="dk1"/>
              </a:solidFill>
              <a:latin typeface="Nunito"/>
              <a:ea typeface="Nunito"/>
              <a:cs typeface="Nunito"/>
              <a:sym typeface="Nunito"/>
            </a:endParaRPr>
          </a:p>
          <a:p>
            <a:pPr marL="457200" lvl="0" indent="-304800" algn="l" rtl="0">
              <a:lnSpc>
                <a:spcPct val="100000"/>
              </a:lnSpc>
              <a:spcBef>
                <a:spcPts val="0"/>
              </a:spcBef>
              <a:spcAft>
                <a:spcPts val="0"/>
              </a:spcAft>
              <a:buClr>
                <a:schemeClr val="dk1"/>
              </a:buClr>
              <a:buSzPts val="1200"/>
              <a:buFont typeface="Nunito"/>
              <a:buChar char="●"/>
            </a:pPr>
            <a:r>
              <a:rPr lang="en" sz="1200" b="1">
                <a:solidFill>
                  <a:schemeClr val="dk1"/>
                </a:solidFill>
                <a:latin typeface="Nunito"/>
                <a:ea typeface="Nunito"/>
                <a:cs typeface="Nunito"/>
                <a:sym typeface="Nunito"/>
              </a:rPr>
              <a:t>Two skipping ropes</a:t>
            </a:r>
            <a:r>
              <a:rPr lang="en" sz="1200">
                <a:solidFill>
                  <a:schemeClr val="dk1"/>
                </a:solidFill>
                <a:latin typeface="Nunito"/>
                <a:ea typeface="Nunito"/>
                <a:cs typeface="Nunito"/>
                <a:sym typeface="Nunito"/>
              </a:rPr>
              <a:t> at the back of the stage and on the left edge</a:t>
            </a:r>
            <a:endParaRPr sz="1200">
              <a:solidFill>
                <a:schemeClr val="dk1"/>
              </a:solidFill>
              <a:latin typeface="Nunito"/>
              <a:ea typeface="Nunito"/>
              <a:cs typeface="Nunito"/>
              <a:sym typeface="Nunito"/>
            </a:endParaRPr>
          </a:p>
        </p:txBody>
      </p:sp>
      <p:pic>
        <p:nvPicPr>
          <p:cNvPr id="93" name="Google Shape;93;p18"/>
          <p:cNvPicPr preferRelativeResize="0"/>
          <p:nvPr/>
        </p:nvPicPr>
        <p:blipFill rotWithShape="1">
          <a:blip r:embed="rId3">
            <a:alphaModFix/>
          </a:blip>
          <a:srcRect t="9350" b="9342"/>
          <a:stretch/>
        </p:blipFill>
        <p:spPr>
          <a:xfrm>
            <a:off x="5174700" y="8"/>
            <a:ext cx="3969300" cy="2418794"/>
          </a:xfrm>
          <a:prstGeom prst="rect">
            <a:avLst/>
          </a:prstGeom>
          <a:noFill/>
          <a:ln>
            <a:noFill/>
          </a:ln>
        </p:spPr>
      </p:pic>
      <p:pic>
        <p:nvPicPr>
          <p:cNvPr id="94" name="Google Shape;94;p18"/>
          <p:cNvPicPr preferRelativeResize="0"/>
          <p:nvPr/>
        </p:nvPicPr>
        <p:blipFill rotWithShape="1">
          <a:blip r:embed="rId4">
            <a:alphaModFix/>
          </a:blip>
          <a:srcRect t="2080" b="16638"/>
          <a:stretch/>
        </p:blipFill>
        <p:spPr>
          <a:xfrm>
            <a:off x="5174700" y="2724700"/>
            <a:ext cx="3969298" cy="24187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285750"/>
            <a:ext cx="33684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Nunito"/>
                <a:ea typeface="Nunito"/>
                <a:cs typeface="Nunito"/>
                <a:sym typeface="Nunito"/>
              </a:rPr>
              <a:t>The Performers</a:t>
            </a:r>
            <a:endParaRPr sz="1800" b="1">
              <a:latin typeface="Nunito"/>
              <a:ea typeface="Nunito"/>
              <a:cs typeface="Nunito"/>
              <a:sym typeface="Nunito"/>
            </a:endParaRPr>
          </a:p>
          <a:p>
            <a:pPr marL="0" lvl="0" indent="0" algn="l" rtl="0">
              <a:spcBef>
                <a:spcPts val="0"/>
              </a:spcBef>
              <a:spcAft>
                <a:spcPts val="0"/>
              </a:spcAft>
              <a:buNone/>
            </a:pPr>
            <a:r>
              <a:rPr lang="en" sz="1800"/>
              <a:t> </a:t>
            </a:r>
            <a:endParaRPr sz="1800"/>
          </a:p>
        </p:txBody>
      </p:sp>
      <p:sp>
        <p:nvSpPr>
          <p:cNvPr id="100" name="Google Shape;100;p19"/>
          <p:cNvSpPr txBox="1">
            <a:spLocks noGrp="1"/>
          </p:cNvSpPr>
          <p:nvPr>
            <p:ph type="body" idx="1"/>
          </p:nvPr>
        </p:nvSpPr>
        <p:spPr>
          <a:xfrm>
            <a:off x="311700" y="1056425"/>
            <a:ext cx="3099300" cy="3762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a:solidFill>
                  <a:schemeClr val="dk1"/>
                </a:solidFill>
                <a:latin typeface="Nunito"/>
                <a:ea typeface="Nunito"/>
                <a:cs typeface="Nunito"/>
                <a:sym typeface="Nunito"/>
              </a:rPr>
              <a:t>The piece is performed by </a:t>
            </a:r>
            <a:r>
              <a:rPr lang="en" sz="1200" b="1">
                <a:solidFill>
                  <a:schemeClr val="dk1"/>
                </a:solidFill>
                <a:latin typeface="Nunito"/>
                <a:ea typeface="Nunito"/>
                <a:cs typeface="Nunito"/>
                <a:sym typeface="Nunito"/>
              </a:rPr>
              <a:t>two female dancers</a:t>
            </a:r>
            <a:r>
              <a:rPr lang="en" sz="1200">
                <a:solidFill>
                  <a:schemeClr val="dk1"/>
                </a:solidFill>
                <a:latin typeface="Nunito"/>
                <a:ea typeface="Nunito"/>
                <a:cs typeface="Nunito"/>
                <a:sym typeface="Nunito"/>
              </a:rPr>
              <a:t> who are </a:t>
            </a:r>
            <a:r>
              <a:rPr lang="en" sz="1200" b="1">
                <a:solidFill>
                  <a:schemeClr val="dk1"/>
                </a:solidFill>
                <a:latin typeface="Nunito"/>
                <a:ea typeface="Nunito"/>
                <a:cs typeface="Nunito"/>
                <a:sym typeface="Nunito"/>
              </a:rPr>
              <a:t>completely nude</a:t>
            </a:r>
            <a:r>
              <a:rPr lang="en" sz="1200">
                <a:solidFill>
                  <a:schemeClr val="dk1"/>
                </a:solidFill>
                <a:latin typeface="Nunito"/>
                <a:ea typeface="Nunito"/>
                <a:cs typeface="Nunito"/>
                <a:sym typeface="Nunito"/>
              </a:rPr>
              <a:t>. They wear black hand-bands with microphone transmitters and </a:t>
            </a:r>
            <a:r>
              <a:rPr lang="en" sz="1200" b="1">
                <a:solidFill>
                  <a:schemeClr val="dk1"/>
                </a:solidFill>
                <a:latin typeface="Nunito"/>
                <a:ea typeface="Nunito"/>
                <a:cs typeface="Nunito"/>
                <a:sym typeface="Nunito"/>
              </a:rPr>
              <a:t>light beige headsets</a:t>
            </a:r>
            <a:r>
              <a:rPr lang="en" sz="1200">
                <a:solidFill>
                  <a:schemeClr val="dk1"/>
                </a:solidFill>
                <a:latin typeface="Nunito"/>
                <a:ea typeface="Nunito"/>
                <a:cs typeface="Nunito"/>
                <a:sym typeface="Nunito"/>
              </a:rPr>
              <a:t>, and their hair is </a:t>
            </a:r>
            <a:r>
              <a:rPr lang="en" sz="1200" b="1">
                <a:solidFill>
                  <a:schemeClr val="dk1"/>
                </a:solidFill>
                <a:latin typeface="Nunito"/>
                <a:ea typeface="Nunito"/>
                <a:cs typeface="Nunito"/>
                <a:sym typeface="Nunito"/>
              </a:rPr>
              <a:t>tightly styled</a:t>
            </a:r>
            <a:r>
              <a:rPr lang="en" sz="1200">
                <a:solidFill>
                  <a:schemeClr val="dk1"/>
                </a:solidFill>
                <a:latin typeface="Nunito"/>
                <a:ea typeface="Nunito"/>
                <a:cs typeface="Nunito"/>
                <a:sym typeface="Nunito"/>
              </a:rPr>
              <a:t>. </a:t>
            </a: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200">
                <a:solidFill>
                  <a:schemeClr val="dk1"/>
                </a:solidFill>
                <a:latin typeface="Nunito"/>
                <a:ea typeface="Nunito"/>
                <a:cs typeface="Nunito"/>
                <a:sym typeface="Nunito"/>
              </a:rPr>
              <a:t>Throughout the show, they call each other by name—</a:t>
            </a:r>
            <a:r>
              <a:rPr lang="en" sz="1200" b="1">
                <a:solidFill>
                  <a:schemeClr val="dk1"/>
                </a:solidFill>
                <a:latin typeface="Nunito"/>
                <a:ea typeface="Nunito"/>
                <a:cs typeface="Nunito"/>
                <a:sym typeface="Nunito"/>
              </a:rPr>
              <a:t> Luiza </a:t>
            </a:r>
            <a:r>
              <a:rPr lang="en" sz="1200">
                <a:solidFill>
                  <a:schemeClr val="dk1"/>
                </a:solidFill>
                <a:latin typeface="Nunito"/>
                <a:ea typeface="Nunito"/>
                <a:cs typeface="Nunito"/>
                <a:sym typeface="Nunito"/>
              </a:rPr>
              <a:t>and </a:t>
            </a:r>
            <a:r>
              <a:rPr lang="en" sz="1200" b="1">
                <a:solidFill>
                  <a:schemeClr val="dk1"/>
                </a:solidFill>
                <a:latin typeface="Nunito"/>
                <a:ea typeface="Nunito"/>
                <a:cs typeface="Nunito"/>
                <a:sym typeface="Nunito"/>
              </a:rPr>
              <a:t>Simona</a:t>
            </a:r>
            <a:r>
              <a:rPr lang="en" sz="1200">
                <a:solidFill>
                  <a:schemeClr val="dk1"/>
                </a:solidFill>
                <a:latin typeface="Nunito"/>
                <a:ea typeface="Nunito"/>
                <a:cs typeface="Nunito"/>
                <a:sym typeface="Nunito"/>
              </a:rPr>
              <a:t>. </a:t>
            </a: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200">
                <a:solidFill>
                  <a:schemeClr val="dk1"/>
                </a:solidFill>
                <a:latin typeface="Nunito"/>
                <a:ea typeface="Nunito"/>
                <a:cs typeface="Nunito"/>
                <a:sym typeface="Nunito"/>
              </a:rPr>
              <a:t>They begin the performance already on stage in various postures and remain on stage until the end. </a:t>
            </a: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200">
                <a:solidFill>
                  <a:schemeClr val="dk1"/>
                </a:solidFill>
                <a:latin typeface="Nunito"/>
                <a:ea typeface="Nunito"/>
                <a:cs typeface="Nunito"/>
                <a:sym typeface="Nunito"/>
              </a:rPr>
              <a:t>They do not approach the audience. If the venue is small, they </a:t>
            </a:r>
            <a:r>
              <a:rPr lang="en" sz="1200" b="1">
                <a:solidFill>
                  <a:schemeClr val="dk1"/>
                </a:solidFill>
                <a:latin typeface="Nunito"/>
                <a:ea typeface="Nunito"/>
                <a:cs typeface="Nunito"/>
                <a:sym typeface="Nunito"/>
              </a:rPr>
              <a:t>move to the front stage</a:t>
            </a:r>
            <a:r>
              <a:rPr lang="en" sz="1200">
                <a:solidFill>
                  <a:schemeClr val="dk1"/>
                </a:solidFill>
                <a:latin typeface="Nunito"/>
                <a:ea typeface="Nunito"/>
                <a:cs typeface="Nunito"/>
                <a:sym typeface="Nunito"/>
              </a:rPr>
              <a:t> and can be very close to the audience. </a:t>
            </a: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200">
                <a:solidFill>
                  <a:schemeClr val="dk1"/>
                </a:solidFill>
                <a:latin typeface="Nunito"/>
                <a:ea typeface="Nunito"/>
                <a:cs typeface="Nunito"/>
                <a:sym typeface="Nunito"/>
              </a:rPr>
              <a:t>During the applause, they cover themselves with </a:t>
            </a:r>
            <a:r>
              <a:rPr lang="en" sz="1200" b="1">
                <a:solidFill>
                  <a:schemeClr val="dk1"/>
                </a:solidFill>
                <a:latin typeface="Nunito"/>
                <a:ea typeface="Nunito"/>
                <a:cs typeface="Nunito"/>
                <a:sym typeface="Nunito"/>
              </a:rPr>
              <a:t>black robes</a:t>
            </a:r>
            <a:r>
              <a:rPr lang="en" sz="1200">
                <a:solidFill>
                  <a:schemeClr val="dk1"/>
                </a:solidFill>
                <a:latin typeface="Nunito"/>
                <a:ea typeface="Nunito"/>
                <a:cs typeface="Nunito"/>
                <a:sym typeface="Nunito"/>
              </a:rPr>
              <a:t>.</a:t>
            </a:r>
            <a:endParaRPr sz="1200">
              <a:solidFill>
                <a:schemeClr val="dk1"/>
              </a:solidFill>
              <a:latin typeface="Nunito"/>
              <a:ea typeface="Nunito"/>
              <a:cs typeface="Nunito"/>
              <a:sym typeface="Nunito"/>
            </a:endParaRPr>
          </a:p>
        </p:txBody>
      </p:sp>
      <p:pic>
        <p:nvPicPr>
          <p:cNvPr id="101" name="Google Shape;101;p19"/>
          <p:cNvPicPr preferRelativeResize="0"/>
          <p:nvPr/>
        </p:nvPicPr>
        <p:blipFill rotWithShape="1">
          <a:blip r:embed="rId3">
            <a:alphaModFix/>
          </a:blip>
          <a:srcRect t="2626" r="61482" b="16066"/>
          <a:stretch/>
        </p:blipFill>
        <p:spPr>
          <a:xfrm>
            <a:off x="3812300" y="1784312"/>
            <a:ext cx="1762400" cy="2788200"/>
          </a:xfrm>
          <a:prstGeom prst="rect">
            <a:avLst/>
          </a:prstGeom>
          <a:noFill/>
          <a:ln>
            <a:noFill/>
          </a:ln>
        </p:spPr>
      </p:pic>
      <p:pic>
        <p:nvPicPr>
          <p:cNvPr id="102" name="Google Shape;102;p19"/>
          <p:cNvPicPr preferRelativeResize="0"/>
          <p:nvPr/>
        </p:nvPicPr>
        <p:blipFill rotWithShape="1">
          <a:blip r:embed="rId4">
            <a:alphaModFix/>
          </a:blip>
          <a:srcRect l="21294" t="12272" r="7369" b="13526"/>
          <a:stretch/>
        </p:blipFill>
        <p:spPr>
          <a:xfrm>
            <a:off x="5650075" y="1784313"/>
            <a:ext cx="3030300" cy="1773101"/>
          </a:xfrm>
          <a:prstGeom prst="rect">
            <a:avLst/>
          </a:prstGeom>
          <a:noFill/>
          <a:ln>
            <a:noFill/>
          </a:ln>
        </p:spPr>
      </p:pic>
      <p:sp>
        <p:nvSpPr>
          <p:cNvPr id="103" name="Google Shape;103;p19"/>
          <p:cNvSpPr txBox="1"/>
          <p:nvPr/>
        </p:nvSpPr>
        <p:spPr>
          <a:xfrm>
            <a:off x="3812250" y="1302938"/>
            <a:ext cx="1762500" cy="409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Nunito SemiBold"/>
                <a:ea typeface="Nunito SemiBold"/>
                <a:cs typeface="Nunito SemiBold"/>
                <a:sym typeface="Nunito SemiBold"/>
              </a:rPr>
              <a:t>LUZIA</a:t>
            </a:r>
            <a:endParaRPr sz="1200">
              <a:solidFill>
                <a:schemeClr val="dk1"/>
              </a:solidFill>
              <a:latin typeface="Nunito SemiBold"/>
              <a:ea typeface="Nunito SemiBold"/>
              <a:cs typeface="Nunito SemiBold"/>
              <a:sym typeface="Nunito SemiBold"/>
            </a:endParaRPr>
          </a:p>
        </p:txBody>
      </p:sp>
      <p:sp>
        <p:nvSpPr>
          <p:cNvPr id="104" name="Google Shape;104;p19"/>
          <p:cNvSpPr txBox="1"/>
          <p:nvPr/>
        </p:nvSpPr>
        <p:spPr>
          <a:xfrm>
            <a:off x="5650075" y="3622888"/>
            <a:ext cx="3030300" cy="409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chemeClr val="dk1"/>
                </a:solidFill>
                <a:latin typeface="Nunito SemiBold"/>
                <a:ea typeface="Nunito SemiBold"/>
                <a:cs typeface="Nunito SemiBold"/>
                <a:sym typeface="Nunito SemiBold"/>
              </a:rPr>
              <a:t>SIMONA</a:t>
            </a:r>
            <a:endParaRPr sz="1200">
              <a:solidFill>
                <a:schemeClr val="dk1"/>
              </a:solidFill>
              <a:latin typeface="Nunito SemiBold"/>
              <a:ea typeface="Nunito SemiBold"/>
              <a:cs typeface="Nunito SemiBold"/>
              <a:sym typeface="Nunito Semi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285750"/>
            <a:ext cx="85206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Nunito"/>
                <a:ea typeface="Nunito"/>
                <a:cs typeface="Nunito"/>
                <a:sym typeface="Nunito"/>
              </a:rPr>
              <a:t>Lights / Video / Sound</a:t>
            </a:r>
            <a:endParaRPr sz="1800" b="1">
              <a:latin typeface="Nunito"/>
              <a:ea typeface="Nunito"/>
              <a:cs typeface="Nunito"/>
              <a:sym typeface="Nunito"/>
            </a:endParaRPr>
          </a:p>
          <a:p>
            <a:pPr marL="0" lvl="0" indent="0" algn="l" rtl="0">
              <a:spcBef>
                <a:spcPts val="0"/>
              </a:spcBef>
              <a:spcAft>
                <a:spcPts val="0"/>
              </a:spcAft>
              <a:buNone/>
            </a:pPr>
            <a:r>
              <a:rPr lang="en" sz="1800"/>
              <a:t> </a:t>
            </a:r>
            <a:endParaRPr sz="1800"/>
          </a:p>
        </p:txBody>
      </p:sp>
      <p:sp>
        <p:nvSpPr>
          <p:cNvPr id="110" name="Google Shape;110;p20"/>
          <p:cNvSpPr txBox="1">
            <a:spLocks noGrp="1"/>
          </p:cNvSpPr>
          <p:nvPr>
            <p:ph type="body" idx="1"/>
          </p:nvPr>
        </p:nvSpPr>
        <p:spPr>
          <a:xfrm>
            <a:off x="311700" y="859625"/>
            <a:ext cx="8449800" cy="2482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400" b="1">
                <a:solidFill>
                  <a:schemeClr val="dk1"/>
                </a:solidFill>
                <a:latin typeface="Nunito"/>
                <a:ea typeface="Nunito"/>
                <a:cs typeface="Nunito"/>
                <a:sym typeface="Nunito"/>
              </a:rPr>
              <a:t>LIGHTS:</a:t>
            </a:r>
            <a:endParaRPr sz="1400" b="1">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200">
                <a:solidFill>
                  <a:schemeClr val="dk1"/>
                </a:solidFill>
                <a:latin typeface="Nunito"/>
                <a:ea typeface="Nunito"/>
                <a:cs typeface="Nunito"/>
                <a:sym typeface="Nunito"/>
              </a:rPr>
              <a:t>There is </a:t>
            </a:r>
            <a:r>
              <a:rPr lang="en" sz="1200" b="1">
                <a:solidFill>
                  <a:schemeClr val="dk1"/>
                </a:solidFill>
                <a:latin typeface="Nunito"/>
                <a:ea typeface="Nunito"/>
                <a:cs typeface="Nunito"/>
                <a:sym typeface="Nunito"/>
              </a:rPr>
              <a:t>one light cue</a:t>
            </a:r>
            <a:r>
              <a:rPr lang="en" sz="1200">
                <a:solidFill>
                  <a:schemeClr val="dk1"/>
                </a:solidFill>
                <a:latin typeface="Nunito"/>
                <a:ea typeface="Nunito"/>
                <a:cs typeface="Nunito"/>
                <a:sym typeface="Nunito"/>
              </a:rPr>
              <a:t> featuring </a:t>
            </a:r>
            <a:r>
              <a:rPr lang="en" sz="1200" b="1">
                <a:solidFill>
                  <a:schemeClr val="dk1"/>
                </a:solidFill>
                <a:latin typeface="Nunito"/>
                <a:ea typeface="Nunito"/>
                <a:cs typeface="Nunito"/>
                <a:sym typeface="Nunito"/>
              </a:rPr>
              <a:t>a white, evenly distributed light at normal intensity</a:t>
            </a:r>
            <a:r>
              <a:rPr lang="en" sz="1200">
                <a:solidFill>
                  <a:schemeClr val="dk1"/>
                </a:solidFill>
                <a:latin typeface="Nunito"/>
                <a:ea typeface="Nunito"/>
                <a:cs typeface="Nunito"/>
                <a:sym typeface="Nunito"/>
              </a:rPr>
              <a:t>, with the </a:t>
            </a:r>
            <a:r>
              <a:rPr lang="en" sz="1200" b="1">
                <a:solidFill>
                  <a:schemeClr val="dk1"/>
                </a:solidFill>
                <a:latin typeface="Nunito"/>
                <a:ea typeface="Nunito"/>
                <a:cs typeface="Nunito"/>
                <a:sym typeface="Nunito"/>
              </a:rPr>
              <a:t>background illuminated in cyan</a:t>
            </a:r>
            <a:r>
              <a:rPr lang="en" sz="1200">
                <a:solidFill>
                  <a:schemeClr val="dk1"/>
                </a:solidFill>
                <a:latin typeface="Nunito"/>
                <a:ea typeface="Nunito"/>
                <a:cs typeface="Nunito"/>
                <a:sym typeface="Nunito"/>
              </a:rPr>
              <a:t>. During the audience's entrance, the seats are lit, but this lighting will be dimmed once the performance begins. </a:t>
            </a:r>
            <a:endParaRPr sz="1200">
              <a:solidFill>
                <a:srgbClr val="0000FF"/>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Clr>
                <a:schemeClr val="dk1"/>
              </a:buClr>
              <a:buSzPts val="1100"/>
              <a:buFont typeface="Arial"/>
              <a:buNone/>
            </a:pPr>
            <a:r>
              <a:rPr lang="en" sz="1400" b="1">
                <a:solidFill>
                  <a:schemeClr val="dk1"/>
                </a:solidFill>
                <a:latin typeface="Nunito"/>
                <a:ea typeface="Nunito"/>
                <a:cs typeface="Nunito"/>
                <a:sym typeface="Nunito"/>
              </a:rPr>
              <a:t>VIDEO:</a:t>
            </a:r>
            <a:endParaRPr sz="1400" b="1">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200" b="1">
                <a:solidFill>
                  <a:schemeClr val="dk1"/>
                </a:solidFill>
                <a:latin typeface="Nunito"/>
                <a:ea typeface="Nunito"/>
                <a:cs typeface="Nunito"/>
                <a:sym typeface="Nunito"/>
              </a:rPr>
              <a:t>White surtitles</a:t>
            </a:r>
            <a:r>
              <a:rPr lang="en" sz="1200">
                <a:solidFill>
                  <a:schemeClr val="dk1"/>
                </a:solidFill>
                <a:latin typeface="Nunito"/>
                <a:ea typeface="Nunito"/>
                <a:cs typeface="Nunito"/>
                <a:sym typeface="Nunito"/>
              </a:rPr>
              <a:t> and </a:t>
            </a:r>
            <a:r>
              <a:rPr lang="en" sz="1200" b="1">
                <a:solidFill>
                  <a:schemeClr val="dk1"/>
                </a:solidFill>
                <a:latin typeface="Nunito"/>
                <a:ea typeface="Nunito"/>
                <a:cs typeface="Nunito"/>
                <a:sym typeface="Nunito"/>
              </a:rPr>
              <a:t>open captions</a:t>
            </a:r>
            <a:r>
              <a:rPr lang="en" sz="1200">
                <a:solidFill>
                  <a:schemeClr val="dk1"/>
                </a:solidFill>
                <a:latin typeface="Nunito"/>
                <a:ea typeface="Nunito"/>
                <a:cs typeface="Nunito"/>
                <a:sym typeface="Nunito"/>
              </a:rPr>
              <a:t> are projected on the background for the entire show. The TV displays a </a:t>
            </a:r>
            <a:r>
              <a:rPr lang="en" sz="1200" b="1">
                <a:solidFill>
                  <a:schemeClr val="dk1"/>
                </a:solidFill>
                <a:latin typeface="Nunito"/>
                <a:ea typeface="Nunito"/>
                <a:cs typeface="Nunito"/>
                <a:sym typeface="Nunito"/>
              </a:rPr>
              <a:t>blurred white image</a:t>
            </a:r>
            <a:r>
              <a:rPr lang="en" sz="1200">
                <a:solidFill>
                  <a:schemeClr val="dk1"/>
                </a:solidFill>
                <a:latin typeface="Nunito"/>
                <a:ea typeface="Nunito"/>
                <a:cs typeface="Nunito"/>
                <a:sym typeface="Nunito"/>
              </a:rPr>
              <a:t> that comes into focus at a specific moment, revealing </a:t>
            </a:r>
            <a:r>
              <a:rPr lang="en" sz="1200" b="1">
                <a:solidFill>
                  <a:schemeClr val="dk1"/>
                </a:solidFill>
                <a:latin typeface="Nunito"/>
                <a:ea typeface="Nunito"/>
                <a:cs typeface="Nunito"/>
                <a:sym typeface="Nunito"/>
              </a:rPr>
              <a:t>microscopic views of bacteria</a:t>
            </a:r>
            <a:r>
              <a:rPr lang="en" sz="1200">
                <a:solidFill>
                  <a:schemeClr val="dk1"/>
                </a:solidFill>
                <a:latin typeface="Nunito"/>
                <a:ea typeface="Nunito"/>
                <a:cs typeface="Nunito"/>
                <a:sym typeface="Nunito"/>
              </a:rPr>
              <a:t>.</a:t>
            </a: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400" b="1">
                <a:solidFill>
                  <a:schemeClr val="dk1"/>
                </a:solidFill>
                <a:latin typeface="Nunito"/>
                <a:ea typeface="Nunito"/>
                <a:cs typeface="Nunito"/>
                <a:sym typeface="Nunito"/>
              </a:rPr>
              <a:t>SOUND:</a:t>
            </a:r>
            <a:endParaRPr sz="1400" b="1">
              <a:solidFill>
                <a:schemeClr val="dk1"/>
              </a:solidFill>
              <a:latin typeface="Nunito"/>
              <a:ea typeface="Nunito"/>
              <a:cs typeface="Nunito"/>
              <a:sym typeface="Nunito"/>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The soundtrack features </a:t>
            </a:r>
            <a:r>
              <a:rPr lang="en" sz="1200" b="1">
                <a:solidFill>
                  <a:schemeClr val="dk1"/>
                </a:solidFill>
                <a:latin typeface="Nunito"/>
                <a:ea typeface="Nunito"/>
                <a:cs typeface="Nunito"/>
                <a:sym typeface="Nunito"/>
              </a:rPr>
              <a:t>electronic ambient music</a:t>
            </a:r>
            <a:r>
              <a:rPr lang="en" sz="1200">
                <a:solidFill>
                  <a:schemeClr val="dk1"/>
                </a:solidFill>
                <a:latin typeface="Nunito"/>
                <a:ea typeface="Nunito"/>
                <a:cs typeface="Nunito"/>
                <a:sym typeface="Nunito"/>
              </a:rPr>
              <a:t> with high vibrations, generated by analogue methods with varying frequencies and intensities, </a:t>
            </a:r>
            <a:r>
              <a:rPr lang="en" sz="1200" b="1">
                <a:solidFill>
                  <a:schemeClr val="dk1"/>
                </a:solidFill>
                <a:latin typeface="Nunito"/>
                <a:ea typeface="Nunito"/>
                <a:cs typeface="Nunito"/>
                <a:sym typeface="Nunito"/>
              </a:rPr>
              <a:t>spoken text </a:t>
            </a:r>
            <a:r>
              <a:rPr lang="en" sz="1200">
                <a:solidFill>
                  <a:schemeClr val="dk1"/>
                </a:solidFill>
                <a:latin typeface="Nunito"/>
                <a:ea typeface="Nunito"/>
                <a:cs typeface="Nunito"/>
                <a:sym typeface="Nunito"/>
              </a:rPr>
              <a:t>from the performers amplified through headset microphones, and </a:t>
            </a:r>
            <a:r>
              <a:rPr lang="en" sz="1200" b="1">
                <a:solidFill>
                  <a:schemeClr val="dk1"/>
                </a:solidFill>
                <a:latin typeface="Nunito"/>
                <a:ea typeface="Nunito"/>
                <a:cs typeface="Nunito"/>
                <a:sym typeface="Nunito"/>
              </a:rPr>
              <a:t>prerecorded dialogue </a:t>
            </a:r>
            <a:r>
              <a:rPr lang="en" sz="1200">
                <a:solidFill>
                  <a:schemeClr val="dk1"/>
                </a:solidFill>
                <a:latin typeface="Nunito"/>
                <a:ea typeface="Nunito"/>
                <a:cs typeface="Nunito"/>
                <a:sym typeface="Nunito"/>
              </a:rPr>
              <a:t>of the two performers layered over music. The volume of the sound is not louder than </a:t>
            </a:r>
            <a:r>
              <a:rPr lang="en" sz="1200" b="1">
                <a:solidFill>
                  <a:schemeClr val="dk1"/>
                </a:solidFill>
                <a:latin typeface="Nunito"/>
                <a:ea typeface="Nunito"/>
                <a:cs typeface="Nunito"/>
                <a:sym typeface="Nunito"/>
              </a:rPr>
              <a:t>80 Decibels</a:t>
            </a:r>
            <a:r>
              <a:rPr lang="en" sz="1200">
                <a:solidFill>
                  <a:schemeClr val="dk1"/>
                </a:solidFill>
                <a:latin typeface="Nunito"/>
                <a:ea typeface="Nunito"/>
                <a:cs typeface="Nunito"/>
                <a:sym typeface="Nunito"/>
              </a:rPr>
              <a:t>. </a:t>
            </a:r>
            <a:endParaRPr sz="1200">
              <a:solidFill>
                <a:schemeClr val="dk1"/>
              </a:solidFill>
              <a:latin typeface="Nunito"/>
              <a:ea typeface="Nunito"/>
              <a:cs typeface="Nunito"/>
              <a:sym typeface="Nunito"/>
            </a:endParaRPr>
          </a:p>
        </p:txBody>
      </p:sp>
      <p:pic>
        <p:nvPicPr>
          <p:cNvPr id="111" name="Google Shape;111;p20"/>
          <p:cNvPicPr preferRelativeResize="0"/>
          <p:nvPr/>
        </p:nvPicPr>
        <p:blipFill rotWithShape="1">
          <a:blip r:embed="rId3">
            <a:alphaModFix/>
          </a:blip>
          <a:srcRect t="8887" b="8433"/>
          <a:stretch/>
        </p:blipFill>
        <p:spPr>
          <a:xfrm>
            <a:off x="0" y="3444925"/>
            <a:ext cx="2741050" cy="1698577"/>
          </a:xfrm>
          <a:prstGeom prst="rect">
            <a:avLst/>
          </a:prstGeom>
          <a:noFill/>
          <a:ln>
            <a:noFill/>
          </a:ln>
        </p:spPr>
      </p:pic>
      <p:pic>
        <p:nvPicPr>
          <p:cNvPr id="112" name="Google Shape;112;p20"/>
          <p:cNvPicPr preferRelativeResize="0"/>
          <p:nvPr/>
        </p:nvPicPr>
        <p:blipFill rotWithShape="1">
          <a:blip r:embed="rId4">
            <a:alphaModFix/>
          </a:blip>
          <a:srcRect t="3969" r="37764" b="68934"/>
          <a:stretch/>
        </p:blipFill>
        <p:spPr>
          <a:xfrm>
            <a:off x="3150625" y="3444950"/>
            <a:ext cx="2771949" cy="1689150"/>
          </a:xfrm>
          <a:prstGeom prst="rect">
            <a:avLst/>
          </a:prstGeom>
          <a:noFill/>
          <a:ln>
            <a:noFill/>
          </a:ln>
        </p:spPr>
      </p:pic>
      <p:pic>
        <p:nvPicPr>
          <p:cNvPr id="113" name="Google Shape;113;p20"/>
          <p:cNvPicPr preferRelativeResize="0"/>
          <p:nvPr/>
        </p:nvPicPr>
        <p:blipFill rotWithShape="1">
          <a:blip r:embed="rId5">
            <a:alphaModFix/>
          </a:blip>
          <a:srcRect l="5253" t="5178" r="5253" b="53256"/>
          <a:stretch/>
        </p:blipFill>
        <p:spPr>
          <a:xfrm>
            <a:off x="6402950" y="3444950"/>
            <a:ext cx="2741049" cy="1698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311700" y="285750"/>
            <a:ext cx="4704000" cy="40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Nunito"/>
                <a:ea typeface="Nunito"/>
                <a:cs typeface="Nunito"/>
                <a:sym typeface="Nunito"/>
              </a:rPr>
              <a:t>Things you might find intense</a:t>
            </a:r>
            <a:endParaRPr sz="1800" b="1">
              <a:latin typeface="Nunito"/>
              <a:ea typeface="Nunito"/>
              <a:cs typeface="Nunito"/>
              <a:sym typeface="Nunito"/>
            </a:endParaRPr>
          </a:p>
          <a:p>
            <a:pPr marL="0" lvl="0" indent="0" algn="l" rtl="0">
              <a:spcBef>
                <a:spcPts val="0"/>
              </a:spcBef>
              <a:spcAft>
                <a:spcPts val="0"/>
              </a:spcAft>
              <a:buNone/>
            </a:pPr>
            <a:r>
              <a:rPr lang="en" sz="1800"/>
              <a:t> </a:t>
            </a:r>
            <a:endParaRPr sz="1800"/>
          </a:p>
        </p:txBody>
      </p:sp>
      <p:sp>
        <p:nvSpPr>
          <p:cNvPr id="119" name="Google Shape;119;p21"/>
          <p:cNvSpPr txBox="1">
            <a:spLocks noGrp="1"/>
          </p:cNvSpPr>
          <p:nvPr>
            <p:ph type="body" idx="1"/>
          </p:nvPr>
        </p:nvSpPr>
        <p:spPr>
          <a:xfrm>
            <a:off x="311700" y="1447450"/>
            <a:ext cx="3242100" cy="278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solidFill>
                  <a:schemeClr val="dk1"/>
                </a:solidFill>
                <a:latin typeface="Nunito"/>
                <a:ea typeface="Nunito"/>
                <a:cs typeface="Nunito"/>
                <a:sym typeface="Nunito"/>
              </a:rPr>
              <a:t>NUDITY</a:t>
            </a:r>
            <a:endParaRPr sz="1200" b="1">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b="1">
              <a:solidFill>
                <a:schemeClr val="dk1"/>
              </a:solidFill>
              <a:latin typeface="Nunito"/>
              <a:ea typeface="Nunito"/>
              <a:cs typeface="Nunito"/>
              <a:sym typeface="Nunito"/>
            </a:endParaRPr>
          </a:p>
          <a:p>
            <a:pPr marL="0" lvl="0" indent="0" algn="l" rtl="0">
              <a:lnSpc>
                <a:spcPct val="100000"/>
              </a:lnSpc>
              <a:spcBef>
                <a:spcPts val="0"/>
              </a:spcBef>
              <a:spcAft>
                <a:spcPts val="0"/>
              </a:spcAft>
              <a:buNone/>
            </a:pPr>
            <a:r>
              <a:rPr lang="en" sz="1200">
                <a:solidFill>
                  <a:schemeClr val="dk1"/>
                </a:solidFill>
                <a:latin typeface="Nunito"/>
                <a:ea typeface="Nunito"/>
                <a:cs typeface="Nunito"/>
                <a:sym typeface="Nunito"/>
              </a:rPr>
              <a:t>The performers are </a:t>
            </a:r>
            <a:r>
              <a:rPr lang="en" sz="1200" b="1">
                <a:solidFill>
                  <a:schemeClr val="dk1"/>
                </a:solidFill>
                <a:latin typeface="Nunito"/>
                <a:ea typeface="Nunito"/>
                <a:cs typeface="Nunito"/>
                <a:sym typeface="Nunito"/>
              </a:rPr>
              <a:t>completely naked</a:t>
            </a:r>
            <a:r>
              <a:rPr lang="en" sz="1200">
                <a:solidFill>
                  <a:schemeClr val="dk1"/>
                </a:solidFill>
                <a:latin typeface="Nunito"/>
                <a:ea typeface="Nunito"/>
                <a:cs typeface="Nunito"/>
                <a:sym typeface="Nunito"/>
              </a:rPr>
              <a:t> throughout the show, and the audience sees them this way from the beginning. However, the performance is not about nudity as we usually think of it. It looks at the female body from </a:t>
            </a:r>
            <a:r>
              <a:rPr lang="en" sz="1200" b="1">
                <a:solidFill>
                  <a:schemeClr val="dk1"/>
                </a:solidFill>
                <a:latin typeface="Nunito"/>
                <a:ea typeface="Nunito"/>
                <a:cs typeface="Nunito"/>
                <a:sym typeface="Nunito"/>
              </a:rPr>
              <a:t>a scientific and biological perspective</a:t>
            </a:r>
            <a:r>
              <a:rPr lang="en" sz="1200">
                <a:solidFill>
                  <a:schemeClr val="dk1"/>
                </a:solidFill>
                <a:latin typeface="Nunito"/>
                <a:ea typeface="Nunito"/>
                <a:cs typeface="Nunito"/>
                <a:sym typeface="Nunito"/>
              </a:rPr>
              <a:t>, focusing on anatomy rather than cultural or social meanings. The setting feels like a </a:t>
            </a:r>
            <a:r>
              <a:rPr lang="en" sz="1200" b="1">
                <a:solidFill>
                  <a:schemeClr val="dk1"/>
                </a:solidFill>
                <a:latin typeface="Nunito"/>
                <a:ea typeface="Nunito"/>
                <a:cs typeface="Nunito"/>
                <a:sym typeface="Nunito"/>
              </a:rPr>
              <a:t>laboratory</a:t>
            </a:r>
            <a:r>
              <a:rPr lang="en" sz="1200">
                <a:solidFill>
                  <a:schemeClr val="dk1"/>
                </a:solidFill>
                <a:latin typeface="Nunito"/>
                <a:ea typeface="Nunito"/>
                <a:cs typeface="Nunito"/>
                <a:sym typeface="Nunito"/>
              </a:rPr>
              <a:t>, creating a neutral space where the body is simply a body—something natural, functional, and always changing.</a:t>
            </a: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p:txBody>
      </p:sp>
      <p:sp>
        <p:nvSpPr>
          <p:cNvPr id="120" name="Google Shape;120;p21"/>
          <p:cNvSpPr txBox="1">
            <a:spLocks noGrp="1"/>
          </p:cNvSpPr>
          <p:nvPr>
            <p:ph type="body" idx="1"/>
          </p:nvPr>
        </p:nvSpPr>
        <p:spPr>
          <a:xfrm>
            <a:off x="3980400" y="1447450"/>
            <a:ext cx="4454400" cy="3181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a:solidFill>
                  <a:schemeClr val="dk1"/>
                </a:solidFill>
                <a:latin typeface="Nunito"/>
                <a:ea typeface="Nunito"/>
                <a:cs typeface="Nunito"/>
                <a:sym typeface="Nunito"/>
              </a:rPr>
              <a:t>SOUND INTENSITY</a:t>
            </a:r>
            <a:endParaRPr sz="1200" b="1">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b="1">
              <a:solidFill>
                <a:schemeClr val="dk1"/>
              </a:solidFill>
              <a:latin typeface="Nunito"/>
              <a:ea typeface="Nunito"/>
              <a:cs typeface="Nunito"/>
              <a:sym typeface="Nunito"/>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latin typeface="Nunito"/>
                <a:ea typeface="Nunito"/>
                <a:cs typeface="Nunito"/>
                <a:sym typeface="Nunito"/>
              </a:rPr>
              <a:t>The music in the performance shifts between </a:t>
            </a:r>
            <a:r>
              <a:rPr lang="en" sz="1200" b="1">
                <a:solidFill>
                  <a:schemeClr val="dk1"/>
                </a:solidFill>
                <a:latin typeface="Nunito"/>
                <a:ea typeface="Nunito"/>
                <a:cs typeface="Nunito"/>
                <a:sym typeface="Nunito"/>
              </a:rPr>
              <a:t>soft ambient</a:t>
            </a:r>
            <a:r>
              <a:rPr lang="en" sz="1200">
                <a:solidFill>
                  <a:schemeClr val="dk1"/>
                </a:solidFill>
                <a:latin typeface="Nunito"/>
                <a:ea typeface="Nunito"/>
                <a:cs typeface="Nunito"/>
                <a:sym typeface="Nunito"/>
              </a:rPr>
              <a:t> sounds and </a:t>
            </a:r>
            <a:r>
              <a:rPr lang="en" sz="1200" b="1">
                <a:solidFill>
                  <a:schemeClr val="dk1"/>
                </a:solidFill>
                <a:latin typeface="Nunito"/>
                <a:ea typeface="Nunito"/>
                <a:cs typeface="Nunito"/>
                <a:sym typeface="Nunito"/>
              </a:rPr>
              <a:t>moments of higher intensity</a:t>
            </a:r>
            <a:r>
              <a:rPr lang="en" sz="1200">
                <a:solidFill>
                  <a:schemeClr val="dk1"/>
                </a:solidFill>
                <a:latin typeface="Nunito"/>
                <a:ea typeface="Nunito"/>
                <a:cs typeface="Nunito"/>
                <a:sym typeface="Nunito"/>
              </a:rPr>
              <a:t>. The show opens with electronic sounds, intensive, creating an atmosphere of tension and anticipation. The audience enters as the performers subtly move and music increases. After the first few minutes, the volume lowers, and the atmosphere shifts to something quieter and more minimal. Performers begin to speak while jumping rope, and the space is filled with silence. As the performance progresses, the electronic music swells again, intensifying. These fluctuations in sound mirror the body's internal rhythms—heartbeat, breath, and movement—making the performers’ presence feel more vivid. By the end, the music softens once more as the performers continue jumping rope, until the final, fading notes.</a:t>
            </a: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a:p>
            <a:pPr marL="0" lvl="0" indent="0" algn="l" rtl="0">
              <a:lnSpc>
                <a:spcPct val="100000"/>
              </a:lnSpc>
              <a:spcBef>
                <a:spcPts val="0"/>
              </a:spcBef>
              <a:spcAft>
                <a:spcPts val="0"/>
              </a:spcAft>
              <a:buNone/>
            </a:pPr>
            <a:endParaRPr sz="1200">
              <a:solidFill>
                <a:schemeClr val="dk1"/>
              </a:solidFill>
              <a:latin typeface="Nunito"/>
              <a:ea typeface="Nunito"/>
              <a:cs typeface="Nunito"/>
              <a:sym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1118</Words>
  <Application>Microsoft Office PowerPoint</Application>
  <PresentationFormat>Presentazione su schermo (16:9)</PresentationFormat>
  <Paragraphs>78</Paragraphs>
  <Slides>10</Slides>
  <Notes>10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Nunito</vt:lpstr>
      <vt:lpstr>Nunito Medium</vt:lpstr>
      <vt:lpstr>Nunito ExtraLight</vt:lpstr>
      <vt:lpstr>Arial</vt:lpstr>
      <vt:lpstr>Nunito Light</vt:lpstr>
      <vt:lpstr>Nunito SemiBold</vt:lpstr>
      <vt:lpstr>Simple Light</vt:lpstr>
      <vt:lpstr>BLOT—Body Line of Thought</vt:lpstr>
      <vt:lpstr>What information is in this visual story?</vt:lpstr>
      <vt:lpstr>Location &amp; Schedule  </vt:lpstr>
      <vt:lpstr>The story  </vt:lpstr>
      <vt:lpstr>The Set  </vt:lpstr>
      <vt:lpstr>The Performers  </vt:lpstr>
      <vt:lpstr>Lights / Video / Sound  </vt:lpstr>
      <vt:lpstr>Things you might find intense  </vt:lpstr>
      <vt:lpstr>Presentazione standard di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partners only (this slide will be removed from the final presentation)</dc:title>
  <dc:creator>Silvia Cassanelli</dc:creator>
  <cp:lastModifiedBy>Sara Fulco</cp:lastModifiedBy>
  <cp:revision>5</cp:revision>
  <dcterms:modified xsi:type="dcterms:W3CDTF">2025-05-28T11:19:49Z</dcterms:modified>
</cp:coreProperties>
</file>